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2" r:id="rId2"/>
    <p:sldId id="314" r:id="rId3"/>
    <p:sldId id="349" r:id="rId4"/>
    <p:sldId id="406" r:id="rId5"/>
    <p:sldId id="350" r:id="rId6"/>
    <p:sldId id="353" r:id="rId7"/>
    <p:sldId id="407" r:id="rId8"/>
    <p:sldId id="408" r:id="rId9"/>
    <p:sldId id="410" r:id="rId10"/>
    <p:sldId id="411" r:id="rId11"/>
    <p:sldId id="412" r:id="rId12"/>
    <p:sldId id="413" r:id="rId13"/>
    <p:sldId id="414" r:id="rId14"/>
    <p:sldId id="415" r:id="rId15"/>
    <p:sldId id="416" r:id="rId16"/>
    <p:sldId id="418" r:id="rId17"/>
    <p:sldId id="421" r:id="rId18"/>
    <p:sldId id="422" r:id="rId19"/>
    <p:sldId id="423" r:id="rId20"/>
    <p:sldId id="424" r:id="rId21"/>
    <p:sldId id="425" r:id="rId22"/>
    <p:sldId id="426" r:id="rId23"/>
    <p:sldId id="428" r:id="rId24"/>
    <p:sldId id="429" r:id="rId25"/>
    <p:sldId id="430" r:id="rId26"/>
    <p:sldId id="431" r:id="rId27"/>
    <p:sldId id="432" r:id="rId28"/>
    <p:sldId id="433" r:id="rId29"/>
    <p:sldId id="434" r:id="rId30"/>
    <p:sldId id="435" r:id="rId31"/>
    <p:sldId id="384" r:id="rId32"/>
  </p:sldIdLst>
  <p:sldSz cx="9144000" cy="6858000" type="screen4x3"/>
  <p:notesSz cx="6858000" cy="9144000"/>
  <p:defaultTextStyle>
    <a:defPPr>
      <a:defRPr lang="es-ES_tradnl"/>
    </a:defPPr>
    <a:lvl1pPr algn="l" rtl="0" fontAlgn="base">
      <a:spcBef>
        <a:spcPct val="0"/>
      </a:spcBef>
      <a:spcAft>
        <a:spcPct val="0"/>
      </a:spcAft>
      <a:defRPr sz="2000" kern="1200">
        <a:solidFill>
          <a:schemeClr val="tx1"/>
        </a:solidFill>
        <a:latin typeface="Comic Sans MS" pitchFamily="66" charset="0"/>
        <a:ea typeface="+mn-ea"/>
        <a:cs typeface="Arial" charset="0"/>
      </a:defRPr>
    </a:lvl1pPr>
    <a:lvl2pPr marL="457200" algn="l" rtl="0" fontAlgn="base">
      <a:spcBef>
        <a:spcPct val="0"/>
      </a:spcBef>
      <a:spcAft>
        <a:spcPct val="0"/>
      </a:spcAft>
      <a:defRPr sz="2000" kern="1200">
        <a:solidFill>
          <a:schemeClr val="tx1"/>
        </a:solidFill>
        <a:latin typeface="Comic Sans MS" pitchFamily="66" charset="0"/>
        <a:ea typeface="+mn-ea"/>
        <a:cs typeface="Arial" charset="0"/>
      </a:defRPr>
    </a:lvl2pPr>
    <a:lvl3pPr marL="914400" algn="l" rtl="0" fontAlgn="base">
      <a:spcBef>
        <a:spcPct val="0"/>
      </a:spcBef>
      <a:spcAft>
        <a:spcPct val="0"/>
      </a:spcAft>
      <a:defRPr sz="2000" kern="1200">
        <a:solidFill>
          <a:schemeClr val="tx1"/>
        </a:solidFill>
        <a:latin typeface="Comic Sans MS" pitchFamily="66" charset="0"/>
        <a:ea typeface="+mn-ea"/>
        <a:cs typeface="Arial" charset="0"/>
      </a:defRPr>
    </a:lvl3pPr>
    <a:lvl4pPr marL="1371600" algn="l" rtl="0" fontAlgn="base">
      <a:spcBef>
        <a:spcPct val="0"/>
      </a:spcBef>
      <a:spcAft>
        <a:spcPct val="0"/>
      </a:spcAft>
      <a:defRPr sz="2000" kern="1200">
        <a:solidFill>
          <a:schemeClr val="tx1"/>
        </a:solidFill>
        <a:latin typeface="Comic Sans MS" pitchFamily="66" charset="0"/>
        <a:ea typeface="+mn-ea"/>
        <a:cs typeface="Arial" charset="0"/>
      </a:defRPr>
    </a:lvl4pPr>
    <a:lvl5pPr marL="1828800" algn="l" rtl="0" fontAlgn="base">
      <a:spcBef>
        <a:spcPct val="0"/>
      </a:spcBef>
      <a:spcAft>
        <a:spcPct val="0"/>
      </a:spcAft>
      <a:defRPr sz="2000" kern="1200">
        <a:solidFill>
          <a:schemeClr val="tx1"/>
        </a:solidFill>
        <a:latin typeface="Comic Sans MS" pitchFamily="66" charset="0"/>
        <a:ea typeface="+mn-ea"/>
        <a:cs typeface="Arial" charset="0"/>
      </a:defRPr>
    </a:lvl5pPr>
    <a:lvl6pPr marL="2286000" algn="l" defTabSz="914400" rtl="0" eaLnBrk="1" latinLnBrk="0" hangingPunct="1">
      <a:defRPr sz="2000" kern="1200">
        <a:solidFill>
          <a:schemeClr val="tx1"/>
        </a:solidFill>
        <a:latin typeface="Comic Sans MS" pitchFamily="66" charset="0"/>
        <a:ea typeface="+mn-ea"/>
        <a:cs typeface="Arial" charset="0"/>
      </a:defRPr>
    </a:lvl6pPr>
    <a:lvl7pPr marL="2743200" algn="l" defTabSz="914400" rtl="0" eaLnBrk="1" latinLnBrk="0" hangingPunct="1">
      <a:defRPr sz="2000" kern="1200">
        <a:solidFill>
          <a:schemeClr val="tx1"/>
        </a:solidFill>
        <a:latin typeface="Comic Sans MS" pitchFamily="66" charset="0"/>
        <a:ea typeface="+mn-ea"/>
        <a:cs typeface="Arial" charset="0"/>
      </a:defRPr>
    </a:lvl7pPr>
    <a:lvl8pPr marL="3200400" algn="l" defTabSz="914400" rtl="0" eaLnBrk="1" latinLnBrk="0" hangingPunct="1">
      <a:defRPr sz="2000" kern="1200">
        <a:solidFill>
          <a:schemeClr val="tx1"/>
        </a:solidFill>
        <a:latin typeface="Comic Sans MS" pitchFamily="66" charset="0"/>
        <a:ea typeface="+mn-ea"/>
        <a:cs typeface="Arial" charset="0"/>
      </a:defRPr>
    </a:lvl8pPr>
    <a:lvl9pPr marL="3657600" algn="l" defTabSz="914400" rtl="0" eaLnBrk="1" latinLnBrk="0" hangingPunct="1">
      <a:defRPr sz="2000" kern="1200">
        <a:solidFill>
          <a:schemeClr val="tx1"/>
        </a:solidFill>
        <a:latin typeface="Comic Sans MS" pitchFamily="66"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C9C9FF"/>
    <a:srgbClr val="008000"/>
    <a:srgbClr val="FF6600"/>
    <a:srgbClr val="00CC00"/>
    <a:srgbClr val="3399FF"/>
    <a:srgbClr val="00CC66"/>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38" autoAdjust="0"/>
    <p:restoredTop sz="94646" autoAdjust="0"/>
  </p:normalViewPr>
  <p:slideViewPr>
    <p:cSldViewPr>
      <p:cViewPr varScale="1">
        <p:scale>
          <a:sx n="88" d="100"/>
          <a:sy n="88" d="100"/>
        </p:scale>
        <p:origin x="-10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9B455264-A014-46E3-B072-7037B70AE9D3}" type="slidenum">
              <a:rPr lang="es-ES_tradnl"/>
              <a:pPr>
                <a:defRPr/>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44A9C1C4-0C3C-4805-B411-3C28C344E083}" type="slidenum">
              <a:rPr lang="es-ES_tradnl"/>
              <a:pPr>
                <a:defRPr/>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0AFD6454-634A-47AA-B9BC-1EDBF1C43CD2}" type="slidenum">
              <a:rPr lang="es-ES_tradnl"/>
              <a:pPr>
                <a:defRPr/>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CD37FED7-5AD0-4AC2-A557-B4AD43A009DA}" type="slidenum">
              <a:rPr lang="es-ES_tradnl"/>
              <a:pPr>
                <a:defRPr/>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76DB1694-B8E7-4955-B607-DAE6CD9BCA61}" type="slidenum">
              <a:rPr lang="es-ES_tradnl"/>
              <a:pPr>
                <a:defRPr/>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50CDCCE2-8294-4871-B676-D93D8D4F4119}" type="slidenum">
              <a:rPr lang="es-ES_tradnl"/>
              <a:pPr>
                <a:defRPr/>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6"/>
          <p:cNvSpPr>
            <a:spLocks noGrp="1" noChangeArrowheads="1"/>
          </p:cNvSpPr>
          <p:nvPr>
            <p:ph type="sldNum" sz="quarter" idx="12"/>
          </p:nvPr>
        </p:nvSpPr>
        <p:spPr>
          <a:ln/>
        </p:spPr>
        <p:txBody>
          <a:bodyPr/>
          <a:lstStyle>
            <a:lvl1pPr>
              <a:defRPr/>
            </a:lvl1pPr>
          </a:lstStyle>
          <a:p>
            <a:pPr>
              <a:defRPr/>
            </a:pPr>
            <a:fld id="{2559EA06-FD48-49FE-9037-D940412E9754}" type="slidenum">
              <a:rPr lang="es-ES_tradnl"/>
              <a:pPr>
                <a:defRPr/>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a:ln/>
        </p:spPr>
        <p:txBody>
          <a:bodyPr/>
          <a:lstStyle>
            <a:lvl1pPr>
              <a:defRPr/>
            </a:lvl1pPr>
          </a:lstStyle>
          <a:p>
            <a:pPr>
              <a:defRPr/>
            </a:pPr>
            <a:fld id="{BD767DB9-A541-4499-9074-0582CE8144CA}" type="slidenum">
              <a:rPr lang="es-ES_tradnl"/>
              <a:pPr>
                <a:defRPr/>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6"/>
          <p:cNvSpPr>
            <a:spLocks noGrp="1" noChangeArrowheads="1"/>
          </p:cNvSpPr>
          <p:nvPr>
            <p:ph type="sldNum" sz="quarter" idx="12"/>
          </p:nvPr>
        </p:nvSpPr>
        <p:spPr>
          <a:ln/>
        </p:spPr>
        <p:txBody>
          <a:bodyPr/>
          <a:lstStyle>
            <a:lvl1pPr>
              <a:defRPr/>
            </a:lvl1pPr>
          </a:lstStyle>
          <a:p>
            <a:pPr>
              <a:defRPr/>
            </a:pPr>
            <a:fld id="{B6BEAC4C-4D4B-4EEF-AC81-A23AA1C7342A}" type="slidenum">
              <a:rPr lang="es-ES_tradnl"/>
              <a:pPr>
                <a:defRPr/>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3DA24403-BA45-4B27-A559-49C5A2114856}" type="slidenum">
              <a:rPr lang="es-ES_tradnl"/>
              <a:pPr>
                <a:defRPr/>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7DBCB2C2-6C5E-4B3A-B78A-9B308CC35CFA}" type="slidenum">
              <a:rPr lang="es-ES_tradnl"/>
              <a:pPr>
                <a:defRPr/>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Arial" charset="0"/>
              </a:defRPr>
            </a:lvl1pPr>
          </a:lstStyle>
          <a:p>
            <a:pPr>
              <a:defRPr/>
            </a:pPr>
            <a:endParaRPr lang="es-ES_trad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Arial" charset="0"/>
              </a:defRPr>
            </a:lvl1pPr>
          </a:lstStyle>
          <a:p>
            <a:pPr>
              <a:defRPr/>
            </a:pPr>
            <a:endParaRPr lang="es-ES_trad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Arial" charset="0"/>
              </a:defRPr>
            </a:lvl1pPr>
          </a:lstStyle>
          <a:p>
            <a:pPr>
              <a:defRPr/>
            </a:pPr>
            <a:fld id="{885CC38A-A7BA-4381-ACD4-58CA690A217B}"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jpeg"/><Relationship Id="rId16"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7586" name="Picture 4"/>
          <p:cNvPicPr>
            <a:picLocks noChangeAspect="1" noChangeArrowheads="1"/>
          </p:cNvPicPr>
          <p:nvPr/>
        </p:nvPicPr>
        <p:blipFill>
          <a:blip r:embed="rId3"/>
          <a:srcRect/>
          <a:stretch>
            <a:fillRect/>
          </a:stretch>
        </p:blipFill>
        <p:spPr bwMode="auto">
          <a:xfrm>
            <a:off x="971550" y="908050"/>
            <a:ext cx="7129463" cy="49688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1731" name="Picture 3"/>
          <p:cNvPicPr>
            <a:picLocks noChangeAspect="1" noChangeArrowheads="1"/>
          </p:cNvPicPr>
          <p:nvPr/>
        </p:nvPicPr>
        <p:blipFill>
          <a:blip r:embed="rId3"/>
          <a:srcRect/>
          <a:stretch>
            <a:fillRect/>
          </a:stretch>
        </p:blipFill>
        <p:spPr bwMode="auto">
          <a:xfrm>
            <a:off x="539750" y="404813"/>
            <a:ext cx="8135938" cy="6102350"/>
          </a:xfrm>
          <a:prstGeom prst="rect">
            <a:avLst/>
          </a:prstGeom>
          <a:noFill/>
          <a:ln w="38100">
            <a:solidFill>
              <a:schemeClr val="tx1"/>
            </a:solidFill>
            <a:miter lim="800000"/>
            <a:headEnd/>
            <a:tailEnd/>
          </a:ln>
          <a:effectLst>
            <a:outerShdw dist="107763" dir="13500000" algn="ctr" rotWithShape="0">
              <a:schemeClr val="bg2">
                <a:alpha val="50000"/>
              </a:scheme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900113" y="1123950"/>
            <a:ext cx="7272337" cy="4392613"/>
          </a:xfrm>
          <a:prstGeom prst="rect">
            <a:avLst/>
          </a:prstGeom>
          <a:noFill/>
          <a:ln w="9525">
            <a:noFill/>
            <a:miter lim="800000"/>
            <a:headEnd/>
            <a:tailEnd/>
          </a:ln>
        </p:spPr>
        <p:txBody>
          <a:bodyPr>
            <a:spAutoFit/>
          </a:bodyPr>
          <a:lstStyle/>
          <a:p>
            <a:pPr marL="342900" indent="-342900" algn="ctr"/>
            <a:r>
              <a:rPr lang="es-ES" altLang="zh-CN" b="1">
                <a:ea typeface="宋体" pitchFamily="2" charset="-122"/>
              </a:rPr>
              <a:t>1er Feria Ecológica-Ambiental Cocula 2008. </a:t>
            </a:r>
          </a:p>
          <a:p>
            <a:pPr marL="342900" indent="-342900" algn="ctr"/>
            <a:endParaRPr lang="es-ES" altLang="zh-CN" b="1">
              <a:ea typeface="宋体" pitchFamily="2" charset="-122"/>
            </a:endParaRPr>
          </a:p>
          <a:p>
            <a:pPr marL="342900" indent="-342900" algn="ctr"/>
            <a:r>
              <a:rPr lang="es-ES" altLang="zh-CN">
                <a:ea typeface="宋体" pitchFamily="2" charset="-122"/>
              </a:rPr>
              <a:t>Viernes 8 de febrero de 2008. Plaza “Adrián Puga”, Álvaro Obregón No.30, Cocula, Jalisco.</a:t>
            </a:r>
          </a:p>
          <a:p>
            <a:pPr marL="342900" indent="-342900" algn="ctr"/>
            <a:endParaRPr lang="es-ES" altLang="zh-CN">
              <a:ea typeface="宋体" pitchFamily="2" charset="-122"/>
            </a:endParaRPr>
          </a:p>
          <a:p>
            <a:pPr marL="342900" indent="-342900" algn="ctr"/>
            <a:endParaRPr lang="es-ES" altLang="zh-CN" b="1">
              <a:ea typeface="宋体" pitchFamily="2" charset="-122"/>
            </a:endParaRPr>
          </a:p>
          <a:p>
            <a:pPr marL="342900" indent="-342900" algn="ctr"/>
            <a:r>
              <a:rPr lang="es-ES" altLang="zh-CN" sz="1800">
                <a:ea typeface="宋体" pitchFamily="2" charset="-122"/>
              </a:rPr>
              <a:t>Nuestro grupo se enorgulleció al poder representar a nuestro municipio en esta feria, la primera ecológica-ambiental en el municipio de Cocula, para la cuál nos dimos a la tarea de montar una exposición de lo que es nuestro grupo, de los diferentes trabajos que hemos estado haciendo en estos ámbitos y promoción turística de nuestra ciudad. Los resultados fueron muy buenos para el grupo, ya que pudimos conocer un nuevo lugar e intercambiar experiencias con personas dedicadas a temas ecológicos y de conservación de la naturaleza.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3779" name="Picture 3"/>
          <p:cNvPicPr>
            <a:picLocks noChangeAspect="1" noChangeArrowheads="1"/>
          </p:cNvPicPr>
          <p:nvPr/>
        </p:nvPicPr>
        <p:blipFill>
          <a:blip r:embed="rId3"/>
          <a:srcRect/>
          <a:stretch>
            <a:fillRect/>
          </a:stretch>
        </p:blipFill>
        <p:spPr bwMode="auto">
          <a:xfrm>
            <a:off x="468313" y="350838"/>
            <a:ext cx="8207375" cy="6156325"/>
          </a:xfrm>
          <a:prstGeom prst="rect">
            <a:avLst/>
          </a:prstGeom>
          <a:noFill/>
          <a:ln w="28575">
            <a:solidFill>
              <a:schemeClr val="tx1"/>
            </a:solidFill>
            <a:miter lim="800000"/>
            <a:headEnd/>
            <a:tailEnd/>
          </a:ln>
          <a:effectLst>
            <a:outerShdw dist="107763" dir="13500000" algn="ctr" rotWithShape="0">
              <a:schemeClr val="bg2">
                <a:alpha val="50000"/>
              </a:scheme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4803" name="Picture 3"/>
          <p:cNvPicPr>
            <a:picLocks noChangeAspect="1" noChangeArrowheads="1"/>
          </p:cNvPicPr>
          <p:nvPr/>
        </p:nvPicPr>
        <p:blipFill>
          <a:blip r:embed="rId3"/>
          <a:srcRect/>
          <a:stretch>
            <a:fillRect/>
          </a:stretch>
        </p:blipFill>
        <p:spPr bwMode="auto">
          <a:xfrm>
            <a:off x="539750" y="404813"/>
            <a:ext cx="8064500" cy="6048375"/>
          </a:xfrm>
          <a:prstGeom prst="rect">
            <a:avLst/>
          </a:prstGeom>
          <a:noFill/>
          <a:ln w="38100">
            <a:solidFill>
              <a:schemeClr val="tx1"/>
            </a:solidFill>
            <a:miter lim="800000"/>
            <a:headEnd/>
            <a:tailEnd/>
          </a:ln>
          <a:effectLst>
            <a:outerShdw dist="107763" dir="13500000" algn="ctr" rotWithShape="0">
              <a:schemeClr val="bg2">
                <a:alpha val="50000"/>
              </a:scheme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827" name="Picture 3"/>
          <p:cNvPicPr>
            <a:picLocks noChangeAspect="1" noChangeArrowheads="1"/>
          </p:cNvPicPr>
          <p:nvPr/>
        </p:nvPicPr>
        <p:blipFill>
          <a:blip r:embed="rId3"/>
          <a:srcRect/>
          <a:stretch>
            <a:fillRect/>
          </a:stretch>
        </p:blipFill>
        <p:spPr bwMode="auto">
          <a:xfrm>
            <a:off x="468313" y="350838"/>
            <a:ext cx="8207375" cy="6156325"/>
          </a:xfrm>
          <a:prstGeom prst="rect">
            <a:avLst/>
          </a:prstGeom>
          <a:noFill/>
          <a:ln w="38100">
            <a:solidFill>
              <a:schemeClr val="tx1"/>
            </a:solidFill>
            <a:miter lim="800000"/>
            <a:headEnd/>
            <a:tailEnd/>
          </a:ln>
          <a:effectLst>
            <a:outerShdw dist="107763" dir="13500000" algn="ctr" rotWithShape="0">
              <a:schemeClr val="bg2">
                <a:alpha val="50000"/>
              </a:scheme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6851" name="Picture 3"/>
          <p:cNvPicPr>
            <a:picLocks noChangeAspect="1" noChangeArrowheads="1"/>
          </p:cNvPicPr>
          <p:nvPr/>
        </p:nvPicPr>
        <p:blipFill>
          <a:blip r:embed="rId3"/>
          <a:srcRect/>
          <a:stretch>
            <a:fillRect/>
          </a:stretch>
        </p:blipFill>
        <p:spPr bwMode="auto">
          <a:xfrm>
            <a:off x="395288" y="296863"/>
            <a:ext cx="8208962" cy="6156325"/>
          </a:xfrm>
          <a:prstGeom prst="rect">
            <a:avLst/>
          </a:prstGeom>
          <a:noFill/>
          <a:ln w="38100">
            <a:solidFill>
              <a:schemeClr val="tx1"/>
            </a:solidFill>
            <a:miter lim="800000"/>
            <a:headEnd/>
            <a:tailEnd/>
          </a:ln>
          <a:effectLst>
            <a:outerShdw dist="107763" dir="13500000" algn="ctr" rotWithShape="0">
              <a:schemeClr val="bg2">
                <a:alpha val="50000"/>
              </a:scheme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800100" y="928688"/>
            <a:ext cx="7272338" cy="4432300"/>
          </a:xfrm>
          <a:prstGeom prst="rect">
            <a:avLst/>
          </a:prstGeom>
          <a:noFill/>
          <a:ln w="9525">
            <a:noFill/>
            <a:miter lim="800000"/>
            <a:headEnd/>
            <a:tailEnd/>
          </a:ln>
        </p:spPr>
        <p:txBody>
          <a:bodyPr>
            <a:spAutoFit/>
          </a:bodyPr>
          <a:lstStyle/>
          <a:p>
            <a:pPr marL="342900" indent="-342900" algn="ctr"/>
            <a:r>
              <a:rPr lang="es-ES" altLang="zh-CN" b="1">
                <a:ea typeface="宋体" pitchFamily="2" charset="-122"/>
              </a:rPr>
              <a:t>Domingo Cultural y Comercial “La Estación”. </a:t>
            </a:r>
          </a:p>
          <a:p>
            <a:pPr marL="342900" indent="-342900" algn="ctr"/>
            <a:endParaRPr lang="es-ES" altLang="zh-CN" b="1">
              <a:ea typeface="宋体" pitchFamily="2" charset="-122"/>
            </a:endParaRPr>
          </a:p>
          <a:p>
            <a:pPr marL="342900" indent="-342900" algn="ctr"/>
            <a:r>
              <a:rPr lang="es-ES" altLang="zh-CN">
                <a:ea typeface="宋体" pitchFamily="2" charset="-122"/>
              </a:rPr>
              <a:t>Domingo 24 de febrero de 2008. Vieja Estación del Ferrocarril, Municipio de Zapotlán El Grande, Jalisco.</a:t>
            </a:r>
          </a:p>
          <a:p>
            <a:pPr marL="342900" indent="-342900" algn="ctr"/>
            <a:endParaRPr lang="es-ES" altLang="zh-CN">
              <a:ea typeface="宋体" pitchFamily="2" charset="-122"/>
            </a:endParaRPr>
          </a:p>
          <a:p>
            <a:pPr marL="342900" indent="-342900" algn="ctr"/>
            <a:endParaRPr lang="es-ES" altLang="zh-CN" b="1">
              <a:ea typeface="宋体" pitchFamily="2" charset="-122"/>
            </a:endParaRPr>
          </a:p>
          <a:p>
            <a:pPr marL="342900" indent="-342900" algn="ctr"/>
            <a:r>
              <a:rPr lang="es-ES" altLang="zh-CN">
                <a:ea typeface="宋体" pitchFamily="2" charset="-122"/>
              </a:rPr>
              <a:t>Nuestro grupo se enorgulleció una vez más en poder representar a nuestro municipio en este evento foráneo, una expo artesanal y comercial donde estuvo llena de talentosos artesanos de Sayula y de Zapotlán El Grande. Un homenaje a uno de nuestros más admirados escritores, el Sr. Germán Pintor, por su 2da obra titulada “Los Migrantes”.</a:t>
            </a:r>
            <a:r>
              <a:rPr lang="es-ES" altLang="zh-CN">
                <a:solidFill>
                  <a:srgbClr val="FF0000"/>
                </a:solidFill>
                <a:ea typeface="宋体" pitchFamily="2" charset="-122"/>
              </a:rPr>
              <a:t> </a:t>
            </a:r>
          </a:p>
          <a:p>
            <a:pPr marL="342900" indent="-342900" algn="ctr"/>
            <a:r>
              <a:rPr lang="es-ES" altLang="zh-CN">
                <a:ea typeface="宋体" pitchFamily="2" charset="-122"/>
              </a:rPr>
              <a:t>Por nuestra cuenta una expo sobre “Las 3 R’s de la ecología, Reducir, Reutilizar y Reciclar” con un pequeño pero muy exitoso taller de arte con material de reciclaje.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2 Imagen" descr="IMG_5571.JPG"/>
          <p:cNvPicPr>
            <a:picLocks noChangeAspect="1"/>
          </p:cNvPicPr>
          <p:nvPr/>
        </p:nvPicPr>
        <p:blipFill>
          <a:blip r:embed="rId3"/>
          <a:stretch>
            <a:fillRect/>
          </a:stretch>
        </p:blipFill>
        <p:spPr>
          <a:xfrm>
            <a:off x="476221" y="357165"/>
            <a:ext cx="8239183" cy="6179387"/>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3 Imagen" descr="IMG_5552.JPG"/>
          <p:cNvPicPr>
            <a:picLocks noChangeAspect="1"/>
          </p:cNvPicPr>
          <p:nvPr/>
        </p:nvPicPr>
        <p:blipFill>
          <a:blip r:embed="rId3"/>
          <a:stretch>
            <a:fillRect/>
          </a:stretch>
        </p:blipFill>
        <p:spPr>
          <a:xfrm>
            <a:off x="500034" y="375025"/>
            <a:ext cx="8143932" cy="610795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2 Imagen" descr="IMG_5547.JPG"/>
          <p:cNvPicPr>
            <a:picLocks noChangeAspect="1"/>
          </p:cNvPicPr>
          <p:nvPr/>
        </p:nvPicPr>
        <p:blipFill>
          <a:blip r:embed="rId3"/>
          <a:stretch>
            <a:fillRect/>
          </a:stretch>
        </p:blipFill>
        <p:spPr>
          <a:xfrm>
            <a:off x="476221" y="357166"/>
            <a:ext cx="8167745" cy="612580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8610" name="WordArt 4" descr="777"/>
          <p:cNvSpPr>
            <a:spLocks noChangeArrowheads="1" noChangeShapeType="1" noTextEdit="1"/>
          </p:cNvSpPr>
          <p:nvPr/>
        </p:nvSpPr>
        <p:spPr bwMode="auto">
          <a:xfrm>
            <a:off x="1692275" y="2347913"/>
            <a:ext cx="5830888" cy="2160587"/>
          </a:xfrm>
          <a:prstGeom prst="rect">
            <a:avLst/>
          </a:prstGeom>
        </p:spPr>
        <p:txBody>
          <a:bodyPr wrap="none" fromWordArt="1">
            <a:prstTxWarp prst="textPlain">
              <a:avLst>
                <a:gd name="adj" fmla="val 50000"/>
              </a:avLst>
            </a:prstTxWarp>
          </a:bodyPr>
          <a:lstStyle/>
          <a:p>
            <a:pPr algn="ctr"/>
            <a:r>
              <a:rPr lang="es-ES" sz="3600" kern="10">
                <a:ln w="9525">
                  <a:noFill/>
                  <a:round/>
                  <a:headEnd/>
                  <a:tailEnd/>
                </a:ln>
                <a:blipFill dpi="0" rotWithShape="0">
                  <a:blip r:embed="rId2"/>
                  <a:srcRect/>
                  <a:stretch>
                    <a:fillRect/>
                  </a:stretch>
                </a:blipFill>
                <a:effectLst>
                  <a:outerShdw dist="35921" dir="2700000" algn="ctr" rotWithShape="0">
                    <a:srgbClr val="C0C0C0">
                      <a:alpha val="79999"/>
                    </a:srgbClr>
                  </a:outerShdw>
                </a:effectLst>
                <a:latin typeface="Snap ITC"/>
              </a:rPr>
              <a:t>CENTRO DE</a:t>
            </a:r>
          </a:p>
          <a:p>
            <a:pPr algn="ctr"/>
            <a:r>
              <a:rPr lang="es-ES" sz="3600" kern="10">
                <a:ln w="9525">
                  <a:noFill/>
                  <a:round/>
                  <a:headEnd/>
                  <a:tailEnd/>
                </a:ln>
                <a:blipFill dpi="0" rotWithShape="0">
                  <a:blip r:embed="rId2"/>
                  <a:srcRect/>
                  <a:stretch>
                    <a:fillRect/>
                  </a:stretch>
                </a:blipFill>
                <a:effectLst>
                  <a:outerShdw dist="35921" dir="2700000" algn="ctr" rotWithShape="0">
                    <a:srgbClr val="C0C0C0">
                      <a:alpha val="79999"/>
                    </a:srgbClr>
                  </a:outerShdw>
                </a:effectLst>
                <a:latin typeface="Snap ITC"/>
              </a:rPr>
              <a:t> ACOPIO</a:t>
            </a:r>
          </a:p>
        </p:txBody>
      </p:sp>
      <p:pic>
        <p:nvPicPr>
          <p:cNvPr id="68611" name="Picture 6" descr="ARNOLDO 040"/>
          <p:cNvPicPr>
            <a:picLocks noChangeAspect="1" noChangeArrowheads="1"/>
          </p:cNvPicPr>
          <p:nvPr/>
        </p:nvPicPr>
        <p:blipFill>
          <a:blip r:embed="rId3"/>
          <a:srcRect/>
          <a:stretch>
            <a:fillRect/>
          </a:stretch>
        </p:blipFill>
        <p:spPr bwMode="auto">
          <a:xfrm>
            <a:off x="0" y="4864100"/>
            <a:ext cx="1335088" cy="1276350"/>
          </a:xfrm>
          <a:prstGeom prst="rect">
            <a:avLst/>
          </a:prstGeom>
          <a:noFill/>
          <a:ln w="9525">
            <a:noFill/>
            <a:miter lim="800000"/>
            <a:headEnd/>
            <a:tailEnd/>
          </a:ln>
        </p:spPr>
      </p:pic>
      <p:pic>
        <p:nvPicPr>
          <p:cNvPr id="68612" name="Picture 7" descr="ARNOLDO 041"/>
          <p:cNvPicPr>
            <a:picLocks noChangeAspect="1" noChangeArrowheads="1"/>
          </p:cNvPicPr>
          <p:nvPr/>
        </p:nvPicPr>
        <p:blipFill>
          <a:blip r:embed="rId4"/>
          <a:srcRect/>
          <a:stretch>
            <a:fillRect/>
          </a:stretch>
        </p:blipFill>
        <p:spPr bwMode="auto">
          <a:xfrm>
            <a:off x="0" y="3906838"/>
            <a:ext cx="1331913" cy="998537"/>
          </a:xfrm>
          <a:prstGeom prst="rect">
            <a:avLst/>
          </a:prstGeom>
          <a:noFill/>
          <a:ln w="9525">
            <a:noFill/>
            <a:miter lim="800000"/>
            <a:headEnd/>
            <a:tailEnd/>
          </a:ln>
        </p:spPr>
      </p:pic>
      <p:pic>
        <p:nvPicPr>
          <p:cNvPr id="68613" name="Picture 8" descr="ARNOLDO 042"/>
          <p:cNvPicPr>
            <a:picLocks noChangeAspect="1" noChangeArrowheads="1"/>
          </p:cNvPicPr>
          <p:nvPr/>
        </p:nvPicPr>
        <p:blipFill>
          <a:blip r:embed="rId5"/>
          <a:srcRect/>
          <a:stretch>
            <a:fillRect/>
          </a:stretch>
        </p:blipFill>
        <p:spPr bwMode="auto">
          <a:xfrm>
            <a:off x="0" y="2971800"/>
            <a:ext cx="1331913" cy="998538"/>
          </a:xfrm>
          <a:prstGeom prst="rect">
            <a:avLst/>
          </a:prstGeom>
          <a:noFill/>
          <a:ln w="9525">
            <a:noFill/>
            <a:miter lim="800000"/>
            <a:headEnd/>
            <a:tailEnd/>
          </a:ln>
        </p:spPr>
      </p:pic>
      <p:pic>
        <p:nvPicPr>
          <p:cNvPr id="68614" name="Picture 9" descr="ARNOLDO 043"/>
          <p:cNvPicPr>
            <a:picLocks noChangeAspect="1" noChangeArrowheads="1"/>
          </p:cNvPicPr>
          <p:nvPr/>
        </p:nvPicPr>
        <p:blipFill>
          <a:blip r:embed="rId6"/>
          <a:srcRect/>
          <a:stretch>
            <a:fillRect/>
          </a:stretch>
        </p:blipFill>
        <p:spPr bwMode="auto">
          <a:xfrm>
            <a:off x="0" y="1844675"/>
            <a:ext cx="1331913" cy="1117600"/>
          </a:xfrm>
          <a:prstGeom prst="rect">
            <a:avLst/>
          </a:prstGeom>
          <a:noFill/>
          <a:ln w="9525">
            <a:noFill/>
            <a:miter lim="800000"/>
            <a:headEnd/>
            <a:tailEnd/>
          </a:ln>
        </p:spPr>
      </p:pic>
      <p:pic>
        <p:nvPicPr>
          <p:cNvPr id="68615" name="Picture 11" descr="ARNOLDO 044"/>
          <p:cNvPicPr>
            <a:picLocks noChangeAspect="1" noChangeArrowheads="1"/>
          </p:cNvPicPr>
          <p:nvPr/>
        </p:nvPicPr>
        <p:blipFill>
          <a:blip r:embed="rId7"/>
          <a:srcRect/>
          <a:stretch>
            <a:fillRect/>
          </a:stretch>
        </p:blipFill>
        <p:spPr bwMode="auto">
          <a:xfrm>
            <a:off x="0" y="844550"/>
            <a:ext cx="1331913" cy="1000125"/>
          </a:xfrm>
          <a:prstGeom prst="rect">
            <a:avLst/>
          </a:prstGeom>
          <a:noFill/>
          <a:ln w="9525">
            <a:noFill/>
            <a:miter lim="800000"/>
            <a:headEnd/>
            <a:tailEnd/>
          </a:ln>
        </p:spPr>
      </p:pic>
      <p:pic>
        <p:nvPicPr>
          <p:cNvPr id="68616" name="Picture 12" descr="IMG_0746"/>
          <p:cNvPicPr>
            <a:picLocks noChangeAspect="1" noChangeArrowheads="1"/>
          </p:cNvPicPr>
          <p:nvPr/>
        </p:nvPicPr>
        <p:blipFill>
          <a:blip r:embed="rId8"/>
          <a:srcRect/>
          <a:stretch>
            <a:fillRect/>
          </a:stretch>
        </p:blipFill>
        <p:spPr bwMode="auto">
          <a:xfrm>
            <a:off x="0" y="6067425"/>
            <a:ext cx="1331913" cy="890588"/>
          </a:xfrm>
          <a:prstGeom prst="rect">
            <a:avLst/>
          </a:prstGeom>
          <a:noFill/>
          <a:ln w="9525">
            <a:noFill/>
            <a:miter lim="800000"/>
            <a:headEnd/>
            <a:tailEnd/>
          </a:ln>
        </p:spPr>
      </p:pic>
      <p:pic>
        <p:nvPicPr>
          <p:cNvPr id="68617" name="Picture 13" descr="IMG_0867"/>
          <p:cNvPicPr>
            <a:picLocks noChangeAspect="1" noChangeArrowheads="1"/>
          </p:cNvPicPr>
          <p:nvPr/>
        </p:nvPicPr>
        <p:blipFill>
          <a:blip r:embed="rId9"/>
          <a:srcRect/>
          <a:stretch>
            <a:fillRect/>
          </a:stretch>
        </p:blipFill>
        <p:spPr bwMode="auto">
          <a:xfrm>
            <a:off x="0" y="-26988"/>
            <a:ext cx="1331913" cy="917576"/>
          </a:xfrm>
          <a:prstGeom prst="rect">
            <a:avLst/>
          </a:prstGeom>
          <a:noFill/>
          <a:ln w="9525">
            <a:noFill/>
            <a:miter lim="800000"/>
            <a:headEnd/>
            <a:tailEnd/>
          </a:ln>
        </p:spPr>
      </p:pic>
      <p:pic>
        <p:nvPicPr>
          <p:cNvPr id="68618" name="Picture 14" descr="IMG_0740"/>
          <p:cNvPicPr>
            <a:picLocks noChangeAspect="1" noChangeArrowheads="1"/>
          </p:cNvPicPr>
          <p:nvPr/>
        </p:nvPicPr>
        <p:blipFill>
          <a:blip r:embed="rId10"/>
          <a:srcRect/>
          <a:stretch>
            <a:fillRect/>
          </a:stretch>
        </p:blipFill>
        <p:spPr bwMode="auto">
          <a:xfrm>
            <a:off x="1331913" y="7938"/>
            <a:ext cx="1295400" cy="1044575"/>
          </a:xfrm>
          <a:prstGeom prst="rect">
            <a:avLst/>
          </a:prstGeom>
          <a:noFill/>
          <a:ln w="9525">
            <a:noFill/>
            <a:miter lim="800000"/>
            <a:headEnd/>
            <a:tailEnd/>
          </a:ln>
        </p:spPr>
      </p:pic>
      <p:pic>
        <p:nvPicPr>
          <p:cNvPr id="68619" name="Picture 15" descr="IMG_0743"/>
          <p:cNvPicPr>
            <a:picLocks noChangeAspect="1" noChangeArrowheads="1"/>
          </p:cNvPicPr>
          <p:nvPr/>
        </p:nvPicPr>
        <p:blipFill>
          <a:blip r:embed="rId11"/>
          <a:srcRect/>
          <a:stretch>
            <a:fillRect/>
          </a:stretch>
        </p:blipFill>
        <p:spPr bwMode="auto">
          <a:xfrm>
            <a:off x="2555875" y="0"/>
            <a:ext cx="1296988" cy="1052513"/>
          </a:xfrm>
          <a:prstGeom prst="rect">
            <a:avLst/>
          </a:prstGeom>
          <a:noFill/>
          <a:ln w="9525">
            <a:noFill/>
            <a:miter lim="800000"/>
            <a:headEnd/>
            <a:tailEnd/>
          </a:ln>
        </p:spPr>
      </p:pic>
      <p:pic>
        <p:nvPicPr>
          <p:cNvPr id="68620" name="Picture 16" descr="IMG_0744"/>
          <p:cNvPicPr>
            <a:picLocks noChangeAspect="1" noChangeArrowheads="1"/>
          </p:cNvPicPr>
          <p:nvPr/>
        </p:nvPicPr>
        <p:blipFill>
          <a:blip r:embed="rId12"/>
          <a:srcRect/>
          <a:stretch>
            <a:fillRect/>
          </a:stretch>
        </p:blipFill>
        <p:spPr bwMode="auto">
          <a:xfrm>
            <a:off x="3851275" y="0"/>
            <a:ext cx="1368425" cy="1052513"/>
          </a:xfrm>
          <a:prstGeom prst="rect">
            <a:avLst/>
          </a:prstGeom>
          <a:noFill/>
          <a:ln w="9525">
            <a:noFill/>
            <a:miter lim="800000"/>
            <a:headEnd/>
            <a:tailEnd/>
          </a:ln>
        </p:spPr>
      </p:pic>
      <p:pic>
        <p:nvPicPr>
          <p:cNvPr id="68621" name="Picture 17" descr="IMG_0746"/>
          <p:cNvPicPr>
            <a:picLocks noChangeAspect="1" noChangeArrowheads="1"/>
          </p:cNvPicPr>
          <p:nvPr/>
        </p:nvPicPr>
        <p:blipFill>
          <a:blip r:embed="rId13"/>
          <a:srcRect/>
          <a:stretch>
            <a:fillRect/>
          </a:stretch>
        </p:blipFill>
        <p:spPr bwMode="auto">
          <a:xfrm>
            <a:off x="5219700" y="0"/>
            <a:ext cx="1368425" cy="1052513"/>
          </a:xfrm>
          <a:prstGeom prst="rect">
            <a:avLst/>
          </a:prstGeom>
          <a:noFill/>
          <a:ln w="9525">
            <a:noFill/>
            <a:miter lim="800000"/>
            <a:headEnd/>
            <a:tailEnd/>
          </a:ln>
        </p:spPr>
      </p:pic>
      <p:pic>
        <p:nvPicPr>
          <p:cNvPr id="68622" name="Picture 18" descr="IMG_0748"/>
          <p:cNvPicPr>
            <a:picLocks noChangeAspect="1" noChangeArrowheads="1"/>
          </p:cNvPicPr>
          <p:nvPr/>
        </p:nvPicPr>
        <p:blipFill>
          <a:blip r:embed="rId14"/>
          <a:srcRect/>
          <a:stretch>
            <a:fillRect/>
          </a:stretch>
        </p:blipFill>
        <p:spPr bwMode="auto">
          <a:xfrm>
            <a:off x="6588125" y="0"/>
            <a:ext cx="1368425" cy="1052513"/>
          </a:xfrm>
          <a:prstGeom prst="rect">
            <a:avLst/>
          </a:prstGeom>
          <a:noFill/>
          <a:ln w="9525">
            <a:noFill/>
            <a:miter lim="800000"/>
            <a:headEnd/>
            <a:tailEnd/>
          </a:ln>
        </p:spPr>
      </p:pic>
      <p:pic>
        <p:nvPicPr>
          <p:cNvPr id="68623" name="Picture 20" descr="IMG_0746"/>
          <p:cNvPicPr>
            <a:picLocks noChangeAspect="1" noChangeArrowheads="1"/>
          </p:cNvPicPr>
          <p:nvPr/>
        </p:nvPicPr>
        <p:blipFill>
          <a:blip r:embed="rId15"/>
          <a:srcRect/>
          <a:stretch>
            <a:fillRect/>
          </a:stretch>
        </p:blipFill>
        <p:spPr bwMode="auto">
          <a:xfrm>
            <a:off x="7885113" y="17463"/>
            <a:ext cx="1331912" cy="1035050"/>
          </a:xfrm>
          <a:prstGeom prst="rect">
            <a:avLst/>
          </a:prstGeom>
          <a:noFill/>
          <a:ln w="9525">
            <a:noFill/>
            <a:miter lim="800000"/>
            <a:headEnd/>
            <a:tailEnd/>
          </a:ln>
        </p:spPr>
      </p:pic>
      <p:pic>
        <p:nvPicPr>
          <p:cNvPr id="68624" name="Picture 21" descr="ARNOLDO 040"/>
          <p:cNvPicPr>
            <a:picLocks noChangeAspect="1" noChangeArrowheads="1"/>
          </p:cNvPicPr>
          <p:nvPr/>
        </p:nvPicPr>
        <p:blipFill>
          <a:blip r:embed="rId3"/>
          <a:srcRect/>
          <a:stretch>
            <a:fillRect/>
          </a:stretch>
        </p:blipFill>
        <p:spPr bwMode="auto">
          <a:xfrm>
            <a:off x="7885113" y="4868863"/>
            <a:ext cx="1335087" cy="1276350"/>
          </a:xfrm>
          <a:prstGeom prst="rect">
            <a:avLst/>
          </a:prstGeom>
          <a:noFill/>
          <a:ln w="9525">
            <a:noFill/>
            <a:miter lim="800000"/>
            <a:headEnd/>
            <a:tailEnd/>
          </a:ln>
        </p:spPr>
      </p:pic>
      <p:pic>
        <p:nvPicPr>
          <p:cNvPr id="68625" name="Picture 22" descr="ARNOLDO 041"/>
          <p:cNvPicPr>
            <a:picLocks noChangeAspect="1" noChangeArrowheads="1"/>
          </p:cNvPicPr>
          <p:nvPr/>
        </p:nvPicPr>
        <p:blipFill>
          <a:blip r:embed="rId4"/>
          <a:srcRect/>
          <a:stretch>
            <a:fillRect/>
          </a:stretch>
        </p:blipFill>
        <p:spPr bwMode="auto">
          <a:xfrm>
            <a:off x="7885113" y="3933825"/>
            <a:ext cx="1331912" cy="998538"/>
          </a:xfrm>
          <a:prstGeom prst="rect">
            <a:avLst/>
          </a:prstGeom>
          <a:noFill/>
          <a:ln w="9525">
            <a:noFill/>
            <a:miter lim="800000"/>
            <a:headEnd/>
            <a:tailEnd/>
          </a:ln>
        </p:spPr>
      </p:pic>
      <p:pic>
        <p:nvPicPr>
          <p:cNvPr id="68626" name="Picture 23" descr="ARNOLDO 042"/>
          <p:cNvPicPr>
            <a:picLocks noChangeAspect="1" noChangeArrowheads="1"/>
          </p:cNvPicPr>
          <p:nvPr/>
        </p:nvPicPr>
        <p:blipFill>
          <a:blip r:embed="rId5"/>
          <a:srcRect/>
          <a:stretch>
            <a:fillRect/>
          </a:stretch>
        </p:blipFill>
        <p:spPr bwMode="auto">
          <a:xfrm>
            <a:off x="7885113" y="2924175"/>
            <a:ext cx="1331912" cy="998538"/>
          </a:xfrm>
          <a:prstGeom prst="rect">
            <a:avLst/>
          </a:prstGeom>
          <a:noFill/>
          <a:ln w="9525">
            <a:noFill/>
            <a:miter lim="800000"/>
            <a:headEnd/>
            <a:tailEnd/>
          </a:ln>
        </p:spPr>
      </p:pic>
      <p:pic>
        <p:nvPicPr>
          <p:cNvPr id="68627" name="Picture 24" descr="ARNOLDO 043"/>
          <p:cNvPicPr>
            <a:picLocks noChangeAspect="1" noChangeArrowheads="1"/>
          </p:cNvPicPr>
          <p:nvPr/>
        </p:nvPicPr>
        <p:blipFill>
          <a:blip r:embed="rId6"/>
          <a:srcRect/>
          <a:stretch>
            <a:fillRect/>
          </a:stretch>
        </p:blipFill>
        <p:spPr bwMode="auto">
          <a:xfrm>
            <a:off x="7885113" y="1916113"/>
            <a:ext cx="1331912" cy="1117600"/>
          </a:xfrm>
          <a:prstGeom prst="rect">
            <a:avLst/>
          </a:prstGeom>
          <a:noFill/>
          <a:ln w="9525">
            <a:noFill/>
            <a:miter lim="800000"/>
            <a:headEnd/>
            <a:tailEnd/>
          </a:ln>
        </p:spPr>
      </p:pic>
      <p:pic>
        <p:nvPicPr>
          <p:cNvPr id="68628" name="Picture 25" descr="ARNOLDO 044"/>
          <p:cNvPicPr>
            <a:picLocks noChangeAspect="1" noChangeArrowheads="1"/>
          </p:cNvPicPr>
          <p:nvPr/>
        </p:nvPicPr>
        <p:blipFill>
          <a:blip r:embed="rId16"/>
          <a:srcRect/>
          <a:stretch>
            <a:fillRect/>
          </a:stretch>
        </p:blipFill>
        <p:spPr bwMode="auto">
          <a:xfrm>
            <a:off x="7885113" y="981075"/>
            <a:ext cx="1331912" cy="928688"/>
          </a:xfrm>
          <a:prstGeom prst="rect">
            <a:avLst/>
          </a:prstGeom>
          <a:noFill/>
          <a:ln w="9525">
            <a:noFill/>
            <a:miter lim="800000"/>
            <a:headEnd/>
            <a:tailEnd/>
          </a:ln>
        </p:spPr>
      </p:pic>
      <p:pic>
        <p:nvPicPr>
          <p:cNvPr id="68629" name="Picture 26" descr="IMG_0746"/>
          <p:cNvPicPr>
            <a:picLocks noChangeAspect="1" noChangeArrowheads="1"/>
          </p:cNvPicPr>
          <p:nvPr/>
        </p:nvPicPr>
        <p:blipFill>
          <a:blip r:embed="rId8"/>
          <a:srcRect/>
          <a:stretch>
            <a:fillRect/>
          </a:stretch>
        </p:blipFill>
        <p:spPr bwMode="auto">
          <a:xfrm>
            <a:off x="7885113" y="6067425"/>
            <a:ext cx="1331912" cy="890588"/>
          </a:xfrm>
          <a:prstGeom prst="rect">
            <a:avLst/>
          </a:prstGeom>
          <a:noFill/>
          <a:ln w="9525">
            <a:noFill/>
            <a:miter lim="800000"/>
            <a:headEnd/>
            <a:tailEnd/>
          </a:ln>
        </p:spPr>
      </p:pic>
      <p:pic>
        <p:nvPicPr>
          <p:cNvPr id="68630" name="Picture 32" descr="IMG_0740"/>
          <p:cNvPicPr>
            <a:picLocks noChangeAspect="1" noChangeArrowheads="1"/>
          </p:cNvPicPr>
          <p:nvPr/>
        </p:nvPicPr>
        <p:blipFill>
          <a:blip r:embed="rId10"/>
          <a:srcRect/>
          <a:stretch>
            <a:fillRect/>
          </a:stretch>
        </p:blipFill>
        <p:spPr bwMode="auto">
          <a:xfrm>
            <a:off x="1331913" y="5884863"/>
            <a:ext cx="1295400" cy="1044575"/>
          </a:xfrm>
          <a:prstGeom prst="rect">
            <a:avLst/>
          </a:prstGeom>
          <a:noFill/>
          <a:ln w="9525">
            <a:noFill/>
            <a:miter lim="800000"/>
            <a:headEnd/>
            <a:tailEnd/>
          </a:ln>
        </p:spPr>
      </p:pic>
      <p:pic>
        <p:nvPicPr>
          <p:cNvPr id="68631" name="Picture 33" descr="IMG_0743"/>
          <p:cNvPicPr>
            <a:picLocks noChangeAspect="1" noChangeArrowheads="1"/>
          </p:cNvPicPr>
          <p:nvPr/>
        </p:nvPicPr>
        <p:blipFill>
          <a:blip r:embed="rId11"/>
          <a:srcRect/>
          <a:stretch>
            <a:fillRect/>
          </a:stretch>
        </p:blipFill>
        <p:spPr bwMode="auto">
          <a:xfrm>
            <a:off x="2555875" y="5876925"/>
            <a:ext cx="1296988" cy="1052513"/>
          </a:xfrm>
          <a:prstGeom prst="rect">
            <a:avLst/>
          </a:prstGeom>
          <a:noFill/>
          <a:ln w="9525">
            <a:noFill/>
            <a:miter lim="800000"/>
            <a:headEnd/>
            <a:tailEnd/>
          </a:ln>
        </p:spPr>
      </p:pic>
      <p:pic>
        <p:nvPicPr>
          <p:cNvPr id="68632" name="Picture 34" descr="IMG_0744"/>
          <p:cNvPicPr>
            <a:picLocks noChangeAspect="1" noChangeArrowheads="1"/>
          </p:cNvPicPr>
          <p:nvPr/>
        </p:nvPicPr>
        <p:blipFill>
          <a:blip r:embed="rId12"/>
          <a:srcRect/>
          <a:stretch>
            <a:fillRect/>
          </a:stretch>
        </p:blipFill>
        <p:spPr bwMode="auto">
          <a:xfrm>
            <a:off x="3851275" y="5876925"/>
            <a:ext cx="1368425" cy="1052513"/>
          </a:xfrm>
          <a:prstGeom prst="rect">
            <a:avLst/>
          </a:prstGeom>
          <a:noFill/>
          <a:ln w="9525">
            <a:noFill/>
            <a:miter lim="800000"/>
            <a:headEnd/>
            <a:tailEnd/>
          </a:ln>
        </p:spPr>
      </p:pic>
      <p:pic>
        <p:nvPicPr>
          <p:cNvPr id="68633" name="Picture 35" descr="IMG_0746"/>
          <p:cNvPicPr>
            <a:picLocks noChangeAspect="1" noChangeArrowheads="1"/>
          </p:cNvPicPr>
          <p:nvPr/>
        </p:nvPicPr>
        <p:blipFill>
          <a:blip r:embed="rId13"/>
          <a:srcRect/>
          <a:stretch>
            <a:fillRect/>
          </a:stretch>
        </p:blipFill>
        <p:spPr bwMode="auto">
          <a:xfrm>
            <a:off x="5219700" y="5876925"/>
            <a:ext cx="1368425" cy="1052513"/>
          </a:xfrm>
          <a:prstGeom prst="rect">
            <a:avLst/>
          </a:prstGeom>
          <a:noFill/>
          <a:ln w="9525">
            <a:noFill/>
            <a:miter lim="800000"/>
            <a:headEnd/>
            <a:tailEnd/>
          </a:ln>
        </p:spPr>
      </p:pic>
      <p:pic>
        <p:nvPicPr>
          <p:cNvPr id="68634" name="Picture 36" descr="IMG_0748"/>
          <p:cNvPicPr>
            <a:picLocks noChangeAspect="1" noChangeArrowheads="1"/>
          </p:cNvPicPr>
          <p:nvPr/>
        </p:nvPicPr>
        <p:blipFill>
          <a:blip r:embed="rId14"/>
          <a:srcRect/>
          <a:stretch>
            <a:fillRect/>
          </a:stretch>
        </p:blipFill>
        <p:spPr bwMode="auto">
          <a:xfrm>
            <a:off x="6588125" y="5876925"/>
            <a:ext cx="1368425" cy="1052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3 Imagen" descr="IMG_5540.JPG"/>
          <p:cNvPicPr>
            <a:picLocks noChangeAspect="1"/>
          </p:cNvPicPr>
          <p:nvPr/>
        </p:nvPicPr>
        <p:blipFill>
          <a:blip r:embed="rId3"/>
          <a:stretch>
            <a:fillRect/>
          </a:stretch>
        </p:blipFill>
        <p:spPr>
          <a:xfrm>
            <a:off x="476221" y="357165"/>
            <a:ext cx="8239183" cy="6179387"/>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2 Imagen" descr="IMG_5597.JPG"/>
          <p:cNvPicPr>
            <a:picLocks noChangeAspect="1"/>
          </p:cNvPicPr>
          <p:nvPr/>
        </p:nvPicPr>
        <p:blipFill>
          <a:blip r:embed="rId3"/>
          <a:stretch>
            <a:fillRect/>
          </a:stretch>
        </p:blipFill>
        <p:spPr>
          <a:xfrm>
            <a:off x="428596" y="321447"/>
            <a:ext cx="8286808" cy="621510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800100" y="928688"/>
            <a:ext cx="7272338" cy="4400550"/>
          </a:xfrm>
          <a:prstGeom prst="rect">
            <a:avLst/>
          </a:prstGeom>
          <a:noFill/>
          <a:ln w="9525">
            <a:noFill/>
            <a:miter lim="800000"/>
            <a:headEnd/>
            <a:tailEnd/>
          </a:ln>
        </p:spPr>
        <p:txBody>
          <a:bodyPr>
            <a:spAutoFit/>
          </a:bodyPr>
          <a:lstStyle/>
          <a:p>
            <a:pPr marL="342900" indent="-342900" algn="ctr"/>
            <a:r>
              <a:rPr lang="es-ES" altLang="zh-CN" b="1">
                <a:ea typeface="宋体" pitchFamily="2" charset="-122"/>
              </a:rPr>
              <a:t>Inauguración de MiniCentro de Acopio  “Prepa Sayula”</a:t>
            </a:r>
          </a:p>
          <a:p>
            <a:pPr marL="342900" indent="-342900" algn="ctr"/>
            <a:endParaRPr lang="es-ES" altLang="zh-CN" b="1">
              <a:ea typeface="宋体" pitchFamily="2" charset="-122"/>
            </a:endParaRPr>
          </a:p>
          <a:p>
            <a:pPr marL="342900" indent="-342900" algn="ctr"/>
            <a:r>
              <a:rPr lang="es-ES" altLang="zh-CN">
                <a:ea typeface="宋体" pitchFamily="2" charset="-122"/>
              </a:rPr>
              <a:t>Lunes 25 de febrero de 2008. Preparatoria Regional Sayula.</a:t>
            </a:r>
          </a:p>
          <a:p>
            <a:pPr marL="342900" indent="-342900" algn="ctr"/>
            <a:endParaRPr lang="es-ES" altLang="zh-CN">
              <a:ea typeface="宋体" pitchFamily="2" charset="-122"/>
            </a:endParaRPr>
          </a:p>
          <a:p>
            <a:pPr marL="342900" indent="-342900" algn="ctr"/>
            <a:endParaRPr lang="es-ES" altLang="zh-CN" b="1">
              <a:ea typeface="宋体" pitchFamily="2" charset="-122"/>
            </a:endParaRPr>
          </a:p>
          <a:p>
            <a:pPr marL="342900" indent="-342900" algn="ctr"/>
            <a:r>
              <a:rPr lang="es-ES" altLang="zh-CN">
                <a:ea typeface="宋体" pitchFamily="2" charset="-122"/>
              </a:rPr>
              <a:t>Este proyecto es impulsado por paChamaMa en cada escuela, encaminado a lograr una conciencia de la separación de basura, y en el caso del plástico obtener una ayuda económica para beneficio de la comunidad estudiantil (artículos deportivos, material didáctico, etc.).</a:t>
            </a:r>
          </a:p>
          <a:p>
            <a:pPr marL="342900" indent="-342900" algn="ctr"/>
            <a:r>
              <a:rPr lang="es-ES" altLang="zh-CN">
                <a:ea typeface="宋体" pitchFamily="2" charset="-122"/>
              </a:rPr>
              <a:t>Nuestro objetivo es que cada una de las escuelas de Sayula establezcan su minicentro de acopio y colaboren con la disminución de residuos sólidos obteniendo beneficios para su mismo alumnado.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2098" name="Picture 2" descr="C:\Users\Angel\Desktop\paChamaMa\2008-02-23 Centro de Acopio Prepa I\Centro de Acopio Prepa I 064.JPG"/>
          <p:cNvPicPr>
            <a:picLocks noChangeAspect="1" noChangeArrowheads="1"/>
          </p:cNvPicPr>
          <p:nvPr/>
        </p:nvPicPr>
        <p:blipFill>
          <a:blip r:embed="rId3"/>
          <a:srcRect/>
          <a:stretch>
            <a:fillRect/>
          </a:stretch>
        </p:blipFill>
        <p:spPr bwMode="auto">
          <a:xfrm>
            <a:off x="508000" y="381000"/>
            <a:ext cx="8128000" cy="6096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3122" name="Picture 2" descr="C:\Users\Angel\Desktop\paChamaMa\2008-02-25 Centro de Acopio Prepa II\Centro de Acopio Prepa II 058.JPG"/>
          <p:cNvPicPr>
            <a:picLocks noChangeAspect="1" noChangeArrowheads="1"/>
          </p:cNvPicPr>
          <p:nvPr/>
        </p:nvPicPr>
        <p:blipFill>
          <a:blip r:embed="rId3"/>
          <a:srcRect/>
          <a:stretch>
            <a:fillRect/>
          </a:stretch>
        </p:blipFill>
        <p:spPr bwMode="auto">
          <a:xfrm>
            <a:off x="508000" y="381000"/>
            <a:ext cx="8128000" cy="6096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4146" name="Picture 2" descr="C:\Users\Angel\Desktop\paChamaMa\2008-02-25 Centro de Acopio Prepa II\Centro de Acopio Prepa II 050.JPG"/>
          <p:cNvPicPr>
            <a:picLocks noChangeAspect="1" noChangeArrowheads="1"/>
          </p:cNvPicPr>
          <p:nvPr/>
        </p:nvPicPr>
        <p:blipFill>
          <a:blip r:embed="rId3"/>
          <a:srcRect/>
          <a:stretch>
            <a:fillRect/>
          </a:stretch>
        </p:blipFill>
        <p:spPr bwMode="auto">
          <a:xfrm>
            <a:off x="508000" y="381000"/>
            <a:ext cx="8128000" cy="6096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800100" y="928688"/>
            <a:ext cx="7272338" cy="4094162"/>
          </a:xfrm>
          <a:prstGeom prst="rect">
            <a:avLst/>
          </a:prstGeom>
          <a:noFill/>
          <a:ln w="9525">
            <a:noFill/>
            <a:miter lim="800000"/>
            <a:headEnd/>
            <a:tailEnd/>
          </a:ln>
        </p:spPr>
        <p:txBody>
          <a:bodyPr>
            <a:spAutoFit/>
          </a:bodyPr>
          <a:lstStyle/>
          <a:p>
            <a:pPr marL="342900" indent="-342900" algn="ctr"/>
            <a:r>
              <a:rPr lang="es-ES" altLang="zh-CN" b="1">
                <a:ea typeface="宋体" pitchFamily="2" charset="-122"/>
              </a:rPr>
              <a:t>Día mundial del Agua. 22 de marzo de 2008</a:t>
            </a:r>
          </a:p>
          <a:p>
            <a:pPr marL="342900" indent="-342900" algn="ctr"/>
            <a:endParaRPr lang="es-ES" altLang="zh-CN" b="1">
              <a:ea typeface="宋体" pitchFamily="2" charset="-122"/>
            </a:endParaRPr>
          </a:p>
          <a:p>
            <a:pPr marL="342900" indent="-342900" algn="ctr"/>
            <a:r>
              <a:rPr lang="es-ES" altLang="zh-CN">
                <a:ea typeface="宋体" pitchFamily="2" charset="-122"/>
              </a:rPr>
              <a:t>Domingo 23 de marzo de 2008. Plaza de Armas de Sayula.</a:t>
            </a:r>
          </a:p>
          <a:p>
            <a:pPr marL="342900" indent="-342900" algn="ctr"/>
            <a:endParaRPr lang="es-ES" altLang="zh-CN">
              <a:ea typeface="宋体" pitchFamily="2" charset="-122"/>
            </a:endParaRPr>
          </a:p>
          <a:p>
            <a:pPr marL="342900" indent="-342900" algn="ctr"/>
            <a:r>
              <a:rPr lang="es-ES" altLang="zh-CN">
                <a:ea typeface="宋体" pitchFamily="2" charset="-122"/>
              </a:rPr>
              <a:t>Con la finalidad de dar a conocer a la población en general, la urgente situación en que nos encontramos por la escasez del agua en el mundo, nos dimos a la tarea de montar una serie de módulos sobre los temas que nos parecieron los más preocupantes y de prioridad por darlos a conocer, conjugando con un último módulo de ciber juegos  y talleres de arte en el que los niños se divirtieron y aprendieron un poco más de cómo ayudar a su planeta.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2 Imagen" descr="IMG_6076.JPG"/>
          <p:cNvPicPr>
            <a:picLocks noChangeAspect="1"/>
          </p:cNvPicPr>
          <p:nvPr/>
        </p:nvPicPr>
        <p:blipFill>
          <a:blip r:embed="rId3"/>
          <a:stretch>
            <a:fillRect/>
          </a:stretch>
        </p:blipFill>
        <p:spPr>
          <a:xfrm>
            <a:off x="571472" y="428604"/>
            <a:ext cx="7929618" cy="594721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3 Imagen" descr="IMG_6077.JPG"/>
          <p:cNvPicPr>
            <a:picLocks noChangeAspect="1"/>
          </p:cNvPicPr>
          <p:nvPr/>
        </p:nvPicPr>
        <p:blipFill>
          <a:blip r:embed="rId3"/>
          <a:stretch>
            <a:fillRect/>
          </a:stretch>
        </p:blipFill>
        <p:spPr>
          <a:xfrm>
            <a:off x="428596" y="321447"/>
            <a:ext cx="8215370" cy="616152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2 Imagen" descr="IMG_6079.JPG"/>
          <p:cNvPicPr>
            <a:picLocks noChangeAspect="1"/>
          </p:cNvPicPr>
          <p:nvPr/>
        </p:nvPicPr>
        <p:blipFill>
          <a:blip r:embed="rId3"/>
          <a:stretch>
            <a:fillRect/>
          </a:stretch>
        </p:blipFill>
        <p:spPr>
          <a:xfrm>
            <a:off x="571472" y="428604"/>
            <a:ext cx="8143932" cy="610795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9634" name="Text Box 5"/>
          <p:cNvSpPr txBox="1">
            <a:spLocks noChangeArrowheads="1"/>
          </p:cNvSpPr>
          <p:nvPr/>
        </p:nvSpPr>
        <p:spPr bwMode="auto">
          <a:xfrm>
            <a:off x="971550" y="836613"/>
            <a:ext cx="7272338" cy="5078412"/>
          </a:xfrm>
          <a:prstGeom prst="rect">
            <a:avLst/>
          </a:prstGeom>
          <a:noFill/>
          <a:ln w="9525">
            <a:noFill/>
            <a:miter lim="800000"/>
            <a:headEnd/>
            <a:tailEnd/>
          </a:ln>
        </p:spPr>
        <p:txBody>
          <a:bodyPr>
            <a:spAutoFit/>
          </a:bodyPr>
          <a:lstStyle/>
          <a:p>
            <a:pPr marL="342900" indent="-342900" algn="just"/>
            <a:r>
              <a:rPr lang="es-ES" altLang="zh-CN" sz="1800" b="1">
                <a:ea typeface="宋体" pitchFamily="2" charset="-122"/>
              </a:rPr>
              <a:t>Nuestra más intensa labor en pro de la ecología a sido sin duda la de preocuparnos por la cuestión de la disminución de los desechos sólidos en la ciudad. </a:t>
            </a:r>
          </a:p>
          <a:p>
            <a:pPr marL="342900" indent="-342900" algn="just"/>
            <a:r>
              <a:rPr lang="es-ES" altLang="zh-CN" sz="1800" b="1">
                <a:ea typeface="宋体" pitchFamily="2" charset="-122"/>
              </a:rPr>
              <a:t>Para ello hemos elaborado varias estrategias de divulgación de la problemática e inaugurado un Centro de Acopio en esta población, donde recibimos Plásticos, Cartón, Vidrio y pilas. </a:t>
            </a:r>
          </a:p>
          <a:p>
            <a:pPr marL="342900" indent="-342900" algn="just"/>
            <a:endParaRPr lang="es-ES" altLang="zh-CN" sz="1800" b="1">
              <a:ea typeface="宋体" pitchFamily="2" charset="-122"/>
            </a:endParaRPr>
          </a:p>
          <a:p>
            <a:pPr marL="342900" indent="-342900" algn="just"/>
            <a:r>
              <a:rPr lang="es-ES" altLang="zh-CN" sz="1800" b="1">
                <a:ea typeface="宋体" pitchFamily="2" charset="-122"/>
              </a:rPr>
              <a:t>Para lo cual hemos y seguimos dando difusión al mismo, tratando de generar un sentimiento de conciencia ante la problemática. </a:t>
            </a:r>
          </a:p>
          <a:p>
            <a:pPr marL="342900" indent="-342900" algn="just"/>
            <a:endParaRPr lang="es-ES" altLang="zh-CN" sz="1800" b="1">
              <a:ea typeface="宋体" pitchFamily="2" charset="-122"/>
            </a:endParaRPr>
          </a:p>
          <a:p>
            <a:pPr marL="342900" indent="-342900" algn="just"/>
            <a:r>
              <a:rPr lang="es-ES" altLang="zh-CN" sz="1800" b="1">
                <a:ea typeface="宋体" pitchFamily="2" charset="-122"/>
              </a:rPr>
              <a:t>El siguiente paso es lograr la creación de mini centros de acopio en los diferentes planteles educativos, donde su esfuerzo por colectar estos materiales sea retribuido en forma de beneficios a los mismos planteles.</a:t>
            </a:r>
          </a:p>
          <a:p>
            <a:pPr marL="342900" indent="-342900" algn="just"/>
            <a:endParaRPr lang="es-ES" altLang="zh-CN" sz="1800" b="1">
              <a:ea typeface="宋体" pitchFamily="2" charset="-122"/>
            </a:endParaRPr>
          </a:p>
          <a:p>
            <a:pPr marL="342900" indent="-342900" algn="just"/>
            <a:r>
              <a:rPr lang="es-ES" altLang="zh-CN" sz="1800" b="1">
                <a:ea typeface="宋体" pitchFamily="2" charset="-122"/>
              </a:rPr>
              <a:t>En la mira tenemos el programa de Huertos y Compostas Familiares.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3 Imagen" descr="IMG_6080.JPG"/>
          <p:cNvPicPr>
            <a:picLocks noChangeAspect="1"/>
          </p:cNvPicPr>
          <p:nvPr/>
        </p:nvPicPr>
        <p:blipFill>
          <a:blip r:embed="rId3"/>
          <a:stretch>
            <a:fillRect/>
          </a:stretch>
        </p:blipFill>
        <p:spPr>
          <a:xfrm>
            <a:off x="428595" y="321447"/>
            <a:ext cx="8239183" cy="6179387"/>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9330" name="Rectangle 5"/>
          <p:cNvSpPr>
            <a:spLocks noGrp="1" noChangeArrowheads="1"/>
          </p:cNvSpPr>
          <p:nvPr>
            <p:ph type="body" idx="1"/>
          </p:nvPr>
        </p:nvSpPr>
        <p:spPr>
          <a:xfrm>
            <a:off x="1042988" y="1268413"/>
            <a:ext cx="6923087" cy="4525962"/>
          </a:xfrm>
        </p:spPr>
        <p:txBody>
          <a:bodyPr/>
          <a:lstStyle/>
          <a:p>
            <a:pPr algn="ctr" eaLnBrk="1" hangingPunct="1">
              <a:buFontTx/>
              <a:buNone/>
            </a:pPr>
            <a:r>
              <a:rPr lang="es-ES_tradnl" sz="2000" smtClean="0">
                <a:solidFill>
                  <a:schemeClr val="bg1"/>
                </a:solidFill>
                <a:latin typeface="Comic Sans MS" pitchFamily="66" charset="0"/>
              </a:rPr>
              <a:t>En paChamaMa se tiene preparada una “agenda de trabajo” la cuál hemos elaborado con mucho entusiasmo con la mira de poder ser un grupo de más impacto en la cultura ecológica de nuestra región.</a:t>
            </a:r>
          </a:p>
          <a:p>
            <a:pPr algn="ctr" eaLnBrk="1" hangingPunct="1">
              <a:buFontTx/>
              <a:buNone/>
            </a:pPr>
            <a:endParaRPr lang="es-ES_tradnl" sz="2000" smtClean="0">
              <a:solidFill>
                <a:schemeClr val="bg1"/>
              </a:solidFill>
              <a:latin typeface="Comic Sans MS" pitchFamily="66" charset="0"/>
            </a:endParaRPr>
          </a:p>
          <a:p>
            <a:pPr algn="ctr" eaLnBrk="1" hangingPunct="1">
              <a:buFontTx/>
              <a:buNone/>
            </a:pPr>
            <a:r>
              <a:rPr lang="es-ES_tradnl" sz="2000" smtClean="0">
                <a:solidFill>
                  <a:schemeClr val="bg1"/>
                </a:solidFill>
                <a:latin typeface="Comic Sans MS" pitchFamily="66" charset="0"/>
              </a:rPr>
              <a:t>(actualizado hasta 25 de marzo 2008)</a:t>
            </a:r>
          </a:p>
          <a:p>
            <a:pPr algn="ctr" eaLnBrk="1" hangingPunct="1">
              <a:buFontTx/>
              <a:buNone/>
            </a:pPr>
            <a:endParaRPr lang="es-ES_tradnl" sz="2000" smtClean="0">
              <a:solidFill>
                <a:schemeClr val="bg1"/>
              </a:solidFill>
              <a:latin typeface="Comic Sans MS" pitchFamily="66" charset="0"/>
            </a:endParaRPr>
          </a:p>
          <a:p>
            <a:pPr algn="ctr" eaLnBrk="1" hangingPunct="1">
              <a:buFontTx/>
              <a:buNone/>
            </a:pPr>
            <a:endParaRPr lang="es-ES_tradnl" sz="2000" smtClean="0">
              <a:solidFill>
                <a:schemeClr val="bg1"/>
              </a:solidFill>
              <a:latin typeface="Comic Sans MS" pitchFamily="66" charset="0"/>
            </a:endParaRPr>
          </a:p>
          <a:p>
            <a:pPr algn="ctr" eaLnBrk="1" hangingPunct="1">
              <a:buFontTx/>
              <a:buNone/>
            </a:pPr>
            <a:endParaRPr lang="es-ES_tradnl" sz="2000" smtClean="0">
              <a:solidFill>
                <a:schemeClr val="bg1"/>
              </a:solidFill>
              <a:latin typeface="Comic Sans MS" pitchFamily="66" charset="0"/>
            </a:endParaRPr>
          </a:p>
          <a:p>
            <a:pPr algn="ctr" eaLnBrk="1" hangingPunct="1">
              <a:buFontTx/>
              <a:buNone/>
            </a:pPr>
            <a:r>
              <a:rPr lang="es-ES_tradnl" sz="2000" smtClean="0">
                <a:solidFill>
                  <a:schemeClr val="bg1"/>
                </a:solidFill>
                <a:latin typeface="Comic Sans MS" pitchFamily="66" charset="0"/>
              </a:rPr>
              <a:t>GRACIAS</a:t>
            </a:r>
          </a:p>
          <a:p>
            <a:pPr algn="ctr" eaLnBrk="1" hangingPunct="1">
              <a:buFontTx/>
              <a:buNone/>
            </a:pPr>
            <a:endParaRPr lang="es-ES_tradnl" sz="2000" smtClean="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0658" name="Picture 2" descr="ARNOLDO 040"/>
          <p:cNvPicPr>
            <a:picLocks noChangeAspect="1" noChangeArrowheads="1"/>
          </p:cNvPicPr>
          <p:nvPr/>
        </p:nvPicPr>
        <p:blipFill>
          <a:blip r:embed="rId3"/>
          <a:srcRect t="23427" b="16278"/>
          <a:stretch>
            <a:fillRect/>
          </a:stretch>
        </p:blipFill>
        <p:spPr bwMode="auto">
          <a:xfrm>
            <a:off x="971550" y="908050"/>
            <a:ext cx="7200900" cy="496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1682" name="Picture 2" descr="ARNOLDO 041"/>
          <p:cNvPicPr>
            <a:picLocks noChangeAspect="1" noChangeArrowheads="1"/>
          </p:cNvPicPr>
          <p:nvPr/>
        </p:nvPicPr>
        <p:blipFill>
          <a:blip r:embed="rId3"/>
          <a:srcRect/>
          <a:stretch>
            <a:fillRect/>
          </a:stretch>
        </p:blipFill>
        <p:spPr bwMode="auto">
          <a:xfrm>
            <a:off x="971550" y="908050"/>
            <a:ext cx="7129463" cy="49149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2706" name="Picture 2" descr="ARNOLDO 044"/>
          <p:cNvPicPr>
            <a:picLocks noChangeAspect="1" noChangeArrowheads="1"/>
          </p:cNvPicPr>
          <p:nvPr/>
        </p:nvPicPr>
        <p:blipFill>
          <a:blip r:embed="rId3"/>
          <a:srcRect/>
          <a:stretch>
            <a:fillRect/>
          </a:stretch>
        </p:blipFill>
        <p:spPr bwMode="auto">
          <a:xfrm>
            <a:off x="900113" y="908050"/>
            <a:ext cx="7272337" cy="50228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3730" name="Text Box 3"/>
          <p:cNvSpPr txBox="1">
            <a:spLocks noChangeArrowheads="1"/>
          </p:cNvSpPr>
          <p:nvPr/>
        </p:nvSpPr>
        <p:spPr bwMode="auto">
          <a:xfrm>
            <a:off x="900113" y="765175"/>
            <a:ext cx="7386637" cy="5200650"/>
          </a:xfrm>
          <a:prstGeom prst="rect">
            <a:avLst/>
          </a:prstGeom>
          <a:noFill/>
          <a:ln w="9525">
            <a:noFill/>
            <a:miter lim="800000"/>
            <a:headEnd/>
            <a:tailEnd/>
          </a:ln>
        </p:spPr>
        <p:txBody>
          <a:bodyPr>
            <a:spAutoFit/>
          </a:bodyPr>
          <a:lstStyle/>
          <a:p>
            <a:pPr marL="342900" indent="-342900" algn="ctr"/>
            <a:r>
              <a:rPr lang="es-ES" altLang="zh-CN" b="1">
                <a:ea typeface="宋体" pitchFamily="2" charset="-122"/>
              </a:rPr>
              <a:t>FORO SOCIAL MUNDIAL 2008 SAYULA, JALISCO. Viernes 25 de enero de 2008, Casa de la Cultura, Sayula, Jalisco.</a:t>
            </a:r>
          </a:p>
          <a:p>
            <a:pPr marL="342900" indent="-342900" algn="ctr"/>
            <a:endParaRPr lang="es-ES" altLang="zh-CN" b="1">
              <a:ea typeface="宋体" pitchFamily="2" charset="-122"/>
            </a:endParaRPr>
          </a:p>
          <a:p>
            <a:pPr marL="342900" indent="-342900"/>
            <a:r>
              <a:rPr lang="es-ES" altLang="zh-CN" sz="1800">
                <a:ea typeface="宋体" pitchFamily="2" charset="-122"/>
              </a:rPr>
              <a:t>La importante participación del grupo en la organización de este evento en la localidad colaboró con el logro de sus objetivos. Un evento que es realizado en diferentes países en los que se debaten durante varios días los procesos alternos para el cambio global, y que este año tuvo muchísima participación ciudadana en diferentes puntos de nuestro país.  Los temas que se debatieron en la localidad fueron: </a:t>
            </a:r>
          </a:p>
          <a:p>
            <a:pPr marL="342900" indent="-342900"/>
            <a:r>
              <a:rPr lang="es-ES" altLang="zh-CN" sz="1800">
                <a:ea typeface="宋体" pitchFamily="2" charset="-122"/>
              </a:rPr>
              <a:t>			Tratado de Libre Comercio: Las puertas abiertas.</a:t>
            </a:r>
          </a:p>
          <a:p>
            <a:pPr marL="2171700" lvl="4" indent="-342900"/>
            <a:r>
              <a:rPr lang="es-ES" altLang="zh-CN" sz="1800">
                <a:ea typeface="宋体" pitchFamily="2" charset="-122"/>
              </a:rPr>
              <a:t>Cultura mexicana: Una identidad que se pierde.</a:t>
            </a:r>
          </a:p>
          <a:p>
            <a:pPr marL="2171700" lvl="4" indent="-342900"/>
            <a:r>
              <a:rPr lang="es-ES" altLang="zh-CN" sz="1800">
                <a:ea typeface="宋体" pitchFamily="2" charset="-122"/>
              </a:rPr>
              <a:t>Transgénicos: La solución al hambre en el mundo.</a:t>
            </a:r>
          </a:p>
          <a:p>
            <a:pPr marL="2171700" lvl="4" indent="-342900"/>
            <a:r>
              <a:rPr lang="es-ES" altLang="zh-CN" sz="1800">
                <a:ea typeface="宋体" pitchFamily="2" charset="-122"/>
              </a:rPr>
              <a:t>Calentamiento Global: En busca de un nuevo mundo.</a:t>
            </a:r>
          </a:p>
          <a:p>
            <a:pPr marL="2171700" lvl="4" indent="-342900"/>
            <a:r>
              <a:rPr lang="es-ES" altLang="zh-CN" sz="1800">
                <a:ea typeface="宋体" pitchFamily="2" charset="-122"/>
              </a:rPr>
              <a:t>Guerra y poder: Paz.</a:t>
            </a:r>
          </a:p>
          <a:p>
            <a:pPr marL="2171700" lvl="4" indent="-342900"/>
            <a:r>
              <a:rPr lang="es-ES" altLang="zh-CN" sz="1800">
                <a:ea typeface="宋体" pitchFamily="2" charset="-122"/>
              </a:rPr>
              <a:t>Racismo: La mascara de la intolerancia.</a:t>
            </a:r>
          </a:p>
          <a:p>
            <a:pPr marL="2171700" lvl="4" indent="-342900"/>
            <a:r>
              <a:rPr lang="es-ES" altLang="zh-CN" sz="1800">
                <a:ea typeface="宋体" pitchFamily="2" charset="-122"/>
              </a:rPr>
              <a:t>Países pobres; países ricos: Equidad Social.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98660" name="Picture 4"/>
          <p:cNvPicPr>
            <a:picLocks noChangeAspect="1" noChangeArrowheads="1"/>
          </p:cNvPicPr>
          <p:nvPr/>
        </p:nvPicPr>
        <p:blipFill>
          <a:blip r:embed="rId3"/>
          <a:srcRect/>
          <a:stretch>
            <a:fillRect/>
          </a:stretch>
        </p:blipFill>
        <p:spPr bwMode="auto">
          <a:xfrm>
            <a:off x="395288" y="296863"/>
            <a:ext cx="8353425" cy="6264275"/>
          </a:xfrm>
          <a:prstGeom prst="rect">
            <a:avLst/>
          </a:prstGeom>
          <a:noFill/>
          <a:ln w="38100">
            <a:solidFill>
              <a:schemeClr val="tx1"/>
            </a:solidFill>
            <a:miter lim="800000"/>
            <a:headEnd/>
            <a:tailEnd/>
          </a:ln>
          <a:effectLst>
            <a:outerShdw dist="107763" dir="13500000" algn="ctr" rotWithShape="0">
              <a:schemeClr val="bg2">
                <a:alpha val="50000"/>
              </a:scheme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0707" name="Picture 3"/>
          <p:cNvPicPr>
            <a:picLocks noChangeAspect="1" noChangeArrowheads="1"/>
          </p:cNvPicPr>
          <p:nvPr/>
        </p:nvPicPr>
        <p:blipFill>
          <a:blip r:embed="rId3"/>
          <a:srcRect/>
          <a:stretch>
            <a:fillRect/>
          </a:stretch>
        </p:blipFill>
        <p:spPr bwMode="auto">
          <a:xfrm>
            <a:off x="468313" y="350838"/>
            <a:ext cx="8207375" cy="6156325"/>
          </a:xfrm>
          <a:prstGeom prst="rect">
            <a:avLst/>
          </a:prstGeom>
          <a:noFill/>
          <a:ln w="38100">
            <a:solidFill>
              <a:schemeClr val="tx1"/>
            </a:solidFill>
            <a:miter lim="800000"/>
            <a:headEnd/>
            <a:tailEnd/>
          </a:ln>
          <a:effectLst>
            <a:outerShdw dist="107763" dir="13500000" algn="ctr" rotWithShape="0">
              <a:schemeClr val="bg2">
                <a:alpha val="50000"/>
              </a:schemeClr>
            </a:outerShdw>
          </a:effectLst>
        </p:spPr>
      </p:pic>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3288</TotalTime>
  <Words>726</Words>
  <Application>Microsoft Office PowerPoint</Application>
  <PresentationFormat>Presentación en pantalla (4:3)</PresentationFormat>
  <Paragraphs>52</Paragraphs>
  <Slides>31</Slides>
  <Notes>0</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Diseño predeterminado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Sandra Cisneros</dc:creator>
  <cp:lastModifiedBy>tropipack</cp:lastModifiedBy>
  <cp:revision>80</cp:revision>
  <dcterms:created xsi:type="dcterms:W3CDTF">2008-01-26T17:34:05Z</dcterms:created>
  <dcterms:modified xsi:type="dcterms:W3CDTF">2008-09-03T23:29:08Z</dcterms:modified>
</cp:coreProperties>
</file>