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A9F3-19A5-4E13-9AAB-68336F104BBF}" type="datetimeFigureOut">
              <a:rPr lang="es-MX" smtClean="0"/>
              <a:pPr/>
              <a:t>18/08/2009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5F39-6E1C-4063-B48C-53DDA71803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A9F3-19A5-4E13-9AAB-68336F104BBF}" type="datetimeFigureOut">
              <a:rPr lang="es-MX" smtClean="0"/>
              <a:pPr/>
              <a:t>18/08/2009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5F39-6E1C-4063-B48C-53DDA71803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A9F3-19A5-4E13-9AAB-68336F104BBF}" type="datetimeFigureOut">
              <a:rPr lang="es-MX" smtClean="0"/>
              <a:pPr/>
              <a:t>18/08/2009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5F39-6E1C-4063-B48C-53DDA71803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A9F3-19A5-4E13-9AAB-68336F104BBF}" type="datetimeFigureOut">
              <a:rPr lang="es-MX" smtClean="0"/>
              <a:pPr/>
              <a:t>18/08/2009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5F39-6E1C-4063-B48C-53DDA71803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A9F3-19A5-4E13-9AAB-68336F104BBF}" type="datetimeFigureOut">
              <a:rPr lang="es-MX" smtClean="0"/>
              <a:pPr/>
              <a:t>18/08/2009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5F39-6E1C-4063-B48C-53DDA71803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A9F3-19A5-4E13-9AAB-68336F104BBF}" type="datetimeFigureOut">
              <a:rPr lang="es-MX" smtClean="0"/>
              <a:pPr/>
              <a:t>18/08/2009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5F39-6E1C-4063-B48C-53DDA71803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A9F3-19A5-4E13-9AAB-68336F104BBF}" type="datetimeFigureOut">
              <a:rPr lang="es-MX" smtClean="0"/>
              <a:pPr/>
              <a:t>18/08/2009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5F39-6E1C-4063-B48C-53DDA71803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A9F3-19A5-4E13-9AAB-68336F104BBF}" type="datetimeFigureOut">
              <a:rPr lang="es-MX" smtClean="0"/>
              <a:pPr/>
              <a:t>18/08/2009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5F39-6E1C-4063-B48C-53DDA71803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A9F3-19A5-4E13-9AAB-68336F104BBF}" type="datetimeFigureOut">
              <a:rPr lang="es-MX" smtClean="0"/>
              <a:pPr/>
              <a:t>18/08/2009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5F39-6E1C-4063-B48C-53DDA71803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A9F3-19A5-4E13-9AAB-68336F104BBF}" type="datetimeFigureOut">
              <a:rPr lang="es-MX" smtClean="0"/>
              <a:pPr/>
              <a:t>18/08/2009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5F39-6E1C-4063-B48C-53DDA71803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A9F3-19A5-4E13-9AAB-68336F104BBF}" type="datetimeFigureOut">
              <a:rPr lang="es-MX" smtClean="0"/>
              <a:pPr/>
              <a:t>18/08/2009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5F39-6E1C-4063-B48C-53DDA71803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A9F3-19A5-4E13-9AAB-68336F104BBF}" type="datetimeFigureOut">
              <a:rPr lang="es-MX" smtClean="0"/>
              <a:pPr/>
              <a:t>18/08/2009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E5F39-6E1C-4063-B48C-53DDA71803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285720" y="3500438"/>
            <a:ext cx="4000528" cy="30003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285728"/>
            <a:ext cx="4000528" cy="30003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1943654" y="3714752"/>
            <a:ext cx="2161471" cy="52322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1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¡JUNTOS </a:t>
            </a:r>
            <a:r>
              <a:rPr lang="es-MX" sz="1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CUIDAMOS Y </a:t>
            </a:r>
          </a:p>
          <a:p>
            <a:pPr algn="ctr"/>
            <a:r>
              <a:rPr lang="es-MX" sz="1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RESPETAMOS </a:t>
            </a:r>
            <a:r>
              <a:rPr lang="es-MX" sz="1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EL AGUA!</a:t>
            </a:r>
            <a:endParaRPr lang="es-MX" sz="1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29292"/>
            <a:ext cx="1928826" cy="126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Rectángulo"/>
          <p:cNvSpPr/>
          <p:nvPr/>
        </p:nvSpPr>
        <p:spPr>
          <a:xfrm>
            <a:off x="1910463" y="405450"/>
            <a:ext cx="2161471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1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¡JUNTOS </a:t>
            </a:r>
            <a:r>
              <a:rPr lang="es-MX" sz="1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CUIDAMOS Y </a:t>
            </a:r>
          </a:p>
          <a:p>
            <a:pPr algn="ctr"/>
            <a:r>
              <a:rPr lang="es-MX" sz="1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RESPETAMOS </a:t>
            </a:r>
            <a:r>
              <a:rPr lang="es-MX" sz="1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EL AGUA!</a:t>
            </a:r>
            <a:endParaRPr lang="es-MX" sz="1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429124" y="3500438"/>
            <a:ext cx="4000528" cy="30003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6072198" y="3643314"/>
            <a:ext cx="216147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1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¡JUNTOS </a:t>
            </a:r>
            <a:r>
              <a:rPr lang="es-MX" sz="1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CUIDAMOS Y </a:t>
            </a:r>
          </a:p>
          <a:p>
            <a:pPr algn="ctr"/>
            <a:r>
              <a:rPr lang="es-MX" sz="1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RESPETAMOS </a:t>
            </a:r>
            <a:r>
              <a:rPr lang="es-MX" sz="1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EL AGUA!</a:t>
            </a:r>
            <a:endParaRPr lang="es-MX" sz="1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429124" y="214290"/>
            <a:ext cx="4000528" cy="300039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6072198" y="357166"/>
            <a:ext cx="216147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1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¡JUNTOS </a:t>
            </a:r>
            <a:r>
              <a:rPr lang="es-MX" sz="1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CUIDAMOS Y </a:t>
            </a:r>
          </a:p>
          <a:p>
            <a:pPr algn="ctr"/>
            <a:r>
              <a:rPr lang="es-MX" sz="1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RESPETAMOS </a:t>
            </a:r>
            <a:r>
              <a:rPr lang="es-MX" sz="1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EL AGUA!</a:t>
            </a:r>
            <a:endParaRPr lang="es-MX" sz="1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364278" y="5896293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i="1" dirty="0" smtClean="0"/>
              <a:t>               La Familia del Agua  </a:t>
            </a:r>
            <a:r>
              <a:rPr lang="es-MX" sz="600" b="1" i="1" dirty="0" smtClean="0"/>
              <a:t> (R)        </a:t>
            </a:r>
          </a:p>
          <a:p>
            <a:r>
              <a:rPr lang="es-MX" sz="800" b="1" i="1" dirty="0" smtClean="0"/>
              <a:t>        “SÍMBOLO UNIVERSAL DEL </a:t>
            </a:r>
          </a:p>
          <a:p>
            <a:r>
              <a:rPr lang="es-MX" sz="800" b="1" i="1" dirty="0" smtClean="0"/>
              <a:t>CUIDADO Y  RESPETO POR EL AGUA”</a:t>
            </a:r>
            <a:endParaRPr lang="es-MX" sz="800" b="1" i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2071670" y="259346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i="1" dirty="0" smtClean="0"/>
              <a:t>               La Familia del Agua  </a:t>
            </a:r>
            <a:r>
              <a:rPr lang="es-MX" sz="600" b="1" i="1" dirty="0" smtClean="0"/>
              <a:t> (R)        </a:t>
            </a:r>
          </a:p>
          <a:p>
            <a:r>
              <a:rPr lang="es-MX" sz="800" b="1" i="1" dirty="0" smtClean="0"/>
              <a:t>        “SÍMBOLO UNIVERSAL DEL </a:t>
            </a:r>
          </a:p>
          <a:p>
            <a:r>
              <a:rPr lang="es-MX" sz="800" b="1" i="1" dirty="0" smtClean="0"/>
              <a:t>CUIDADO Y  RESPETO POR EL AGUA”</a:t>
            </a:r>
            <a:endParaRPr lang="es-MX" sz="800" b="1" i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286512" y="255859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i="1" dirty="0" smtClean="0"/>
              <a:t>               La Familia del Agua  </a:t>
            </a:r>
            <a:r>
              <a:rPr lang="es-MX" sz="600" b="1" i="1" dirty="0" smtClean="0"/>
              <a:t> (R)        </a:t>
            </a:r>
          </a:p>
          <a:p>
            <a:r>
              <a:rPr lang="es-MX" sz="800" b="1" i="1" dirty="0" smtClean="0"/>
              <a:t>        “SÍMBOLO UNIVERSAL DEL </a:t>
            </a:r>
          </a:p>
          <a:p>
            <a:r>
              <a:rPr lang="es-MX" sz="800" b="1" i="1" dirty="0" smtClean="0"/>
              <a:t>CUIDADO Y  RESPETO POR EL AGUA”</a:t>
            </a:r>
            <a:endParaRPr lang="es-MX" sz="800" b="1" i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6201354" y="5914470"/>
            <a:ext cx="208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i="1" dirty="0" smtClean="0"/>
              <a:t>                        La Familia del Agua  </a:t>
            </a:r>
            <a:r>
              <a:rPr lang="es-MX" sz="600" b="1" i="1" dirty="0" smtClean="0"/>
              <a:t> (R)        </a:t>
            </a:r>
          </a:p>
          <a:p>
            <a:r>
              <a:rPr lang="es-MX" sz="800" b="1" i="1" dirty="0" smtClean="0"/>
              <a:t>        “SÍMBOLO UNIVERSAL DEL CUIDADO</a:t>
            </a:r>
          </a:p>
          <a:p>
            <a:r>
              <a:rPr lang="es-MX" sz="800" b="1" i="1" dirty="0" smtClean="0"/>
              <a:t>                    Y  RESPETO POR EL AGUA”</a:t>
            </a:r>
            <a:endParaRPr lang="es-MX" sz="800" b="1" i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85720" y="989942"/>
            <a:ext cx="1928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i="1" dirty="0" smtClean="0"/>
              <a:t>ESCUELA: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NOMBRE: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MATERIA: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GRADO</a:t>
            </a:r>
            <a:endParaRPr lang="es-MX" sz="800" b="1" i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85720" y="4429132"/>
            <a:ext cx="1928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i="1" dirty="0" smtClean="0"/>
              <a:t>ESCUELA: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NOMBRE: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MATERIA: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GRADO</a:t>
            </a:r>
            <a:endParaRPr lang="es-MX" sz="800" b="1" i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429124" y="4357694"/>
            <a:ext cx="1928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i="1" dirty="0" smtClean="0"/>
              <a:t>ESCUELA: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NOMBRE: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MATERIA: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GRADO</a:t>
            </a:r>
            <a:endParaRPr lang="es-MX" sz="800" b="1" i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429124" y="989942"/>
            <a:ext cx="1928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i="1" dirty="0" smtClean="0"/>
              <a:t>ESCUELA: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NOMBRE: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MATERIA: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GRADO</a:t>
            </a:r>
            <a:endParaRPr lang="es-MX" sz="800" b="1" i="1" dirty="0"/>
          </a:p>
        </p:txBody>
      </p:sp>
      <p:sp>
        <p:nvSpPr>
          <p:cNvPr id="31" name="10 CuadroTexto"/>
          <p:cNvSpPr txBox="1">
            <a:spLocks noChangeArrowheads="1"/>
          </p:cNvSpPr>
          <p:nvPr/>
        </p:nvSpPr>
        <p:spPr bwMode="auto">
          <a:xfrm>
            <a:off x="2942072" y="1347580"/>
            <a:ext cx="571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/>
              <a:t>TINA</a:t>
            </a:r>
          </a:p>
          <a:p>
            <a:pPr algn="ctr"/>
            <a:r>
              <a:rPr lang="es-MX" sz="700" b="1" i="1" dirty="0"/>
              <a:t>GOTINA</a:t>
            </a:r>
          </a:p>
        </p:txBody>
      </p:sp>
      <p:sp>
        <p:nvSpPr>
          <p:cNvPr id="35" name="10 CuadroTexto"/>
          <p:cNvSpPr txBox="1">
            <a:spLocks noChangeArrowheads="1"/>
          </p:cNvSpPr>
          <p:nvPr/>
        </p:nvSpPr>
        <p:spPr bwMode="auto">
          <a:xfrm>
            <a:off x="1908792" y="1329292"/>
            <a:ext cx="571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/>
              <a:t>OTHÓN</a:t>
            </a:r>
            <a:endParaRPr lang="es-MX" sz="700" b="1" i="1" dirty="0"/>
          </a:p>
          <a:p>
            <a:pPr algn="ctr"/>
            <a:r>
              <a:rPr lang="es-MX" sz="700" b="1" i="1" dirty="0" smtClean="0"/>
              <a:t>GOTÓN</a:t>
            </a:r>
            <a:endParaRPr lang="es-MX" sz="700" b="1" i="1" dirty="0"/>
          </a:p>
        </p:txBody>
      </p:sp>
      <p:sp>
        <p:nvSpPr>
          <p:cNvPr id="39" name="10 CuadroTexto"/>
          <p:cNvSpPr txBox="1">
            <a:spLocks noChangeArrowheads="1"/>
          </p:cNvSpPr>
          <p:nvPr/>
        </p:nvSpPr>
        <p:spPr bwMode="auto">
          <a:xfrm>
            <a:off x="3372414" y="1589326"/>
            <a:ext cx="571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/>
              <a:t>FERMÍN</a:t>
            </a:r>
            <a:endParaRPr lang="es-MX" sz="700" b="1" i="1" dirty="0"/>
          </a:p>
          <a:p>
            <a:pPr algn="ctr"/>
            <a:r>
              <a:rPr lang="es-MX" sz="700" b="1" i="1" dirty="0" smtClean="0"/>
              <a:t>GOTÍN</a:t>
            </a:r>
            <a:endParaRPr lang="es-MX" sz="700" b="1" i="1" dirty="0"/>
          </a:p>
        </p:txBody>
      </p:sp>
      <p:sp>
        <p:nvSpPr>
          <p:cNvPr id="45" name="10 CuadroTexto"/>
          <p:cNvSpPr txBox="1">
            <a:spLocks noChangeArrowheads="1"/>
          </p:cNvSpPr>
          <p:nvPr/>
        </p:nvSpPr>
        <p:spPr bwMode="auto">
          <a:xfrm>
            <a:off x="1863072" y="2463156"/>
            <a:ext cx="85725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/>
              <a:t>TITA GOTITA</a:t>
            </a:r>
            <a:endParaRPr lang="es-MX" sz="700" b="1" i="1" dirty="0"/>
          </a:p>
        </p:txBody>
      </p:sp>
      <p:pic>
        <p:nvPicPr>
          <p:cNvPr id="1026" name="Picture 2" descr="C:\Users\vjacome\Desktop\COLAGE 2009\LINEAMIENTOS OFICINAS CENTRALES\MANUAL DE IDENTIDAD CD2\1 EL LOGOTIPO\Aplicaciones especiales LOGOTIPO\Logos CONAGUA sin fondo (PNG)\CONAGUA color h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594" y="393742"/>
            <a:ext cx="1255708" cy="409995"/>
          </a:xfrm>
          <a:prstGeom prst="rect">
            <a:avLst/>
          </a:prstGeom>
          <a:noFill/>
        </p:spPr>
      </p:pic>
      <p:pic>
        <p:nvPicPr>
          <p:cNvPr id="47" name="Picture 2" descr="C:\Users\vjacome\Desktop\COLAGE 2009\LINEAMIENTOS OFICINAS CENTRALES\MANUAL DE IDENTIDAD CD2\1 EL LOGOTIPO\Aplicaciones especiales LOGOTIPO\Logos CONAGUA sin fondo (PNG)\CONAGUA color h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176" y="3643314"/>
            <a:ext cx="1255708" cy="409995"/>
          </a:xfrm>
          <a:prstGeom prst="rect">
            <a:avLst/>
          </a:prstGeom>
          <a:noFill/>
        </p:spPr>
      </p:pic>
      <p:pic>
        <p:nvPicPr>
          <p:cNvPr id="48" name="Picture 2" descr="C:\Users\vjacome\Desktop\COLAGE 2009\LINEAMIENTOS OFICINAS CENTRALES\MANUAL DE IDENTIDAD CD2\1 EL LOGOTIPO\Aplicaciones especiales LOGOTIPO\Logos CONAGUA sin fondo (PNG)\CONAGUA color h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1255708" cy="409995"/>
          </a:xfrm>
          <a:prstGeom prst="rect">
            <a:avLst/>
          </a:prstGeom>
          <a:noFill/>
        </p:spPr>
      </p:pic>
      <p:pic>
        <p:nvPicPr>
          <p:cNvPr id="49" name="Picture 2" descr="C:\Users\vjacome\Desktop\COLAGE 2009\LINEAMIENTOS OFICINAS CENTRALES\MANUAL DE IDENTIDAD CD2\1 EL LOGOTIPO\Aplicaciones especiales LOGOTIPO\Logos CONAGUA sin fondo (PNG)\CONAGUA color h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1255708" cy="409995"/>
          </a:xfrm>
          <a:prstGeom prst="rect">
            <a:avLst/>
          </a:prstGeom>
          <a:noFill/>
        </p:spPr>
      </p:pic>
      <p:sp>
        <p:nvSpPr>
          <p:cNvPr id="50" name="11 Rectángulo"/>
          <p:cNvSpPr>
            <a:spLocks noChangeArrowheads="1"/>
          </p:cNvSpPr>
          <p:nvPr/>
        </p:nvSpPr>
        <p:spPr bwMode="auto">
          <a:xfrm>
            <a:off x="6420818" y="6269946"/>
            <a:ext cx="23574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600" b="1" dirty="0" smtClean="0">
                <a:latin typeface="Aharoni" pitchFamily="2" charset="-79"/>
                <a:cs typeface="Aharoni" pitchFamily="2" charset="-79"/>
              </a:rPr>
              <a:t>CONAGUA/CASIyCA/HGO/VMJH</a:t>
            </a:r>
            <a:r>
              <a:rPr lang="es-MX" sz="800" b="1" dirty="0" smtClean="0">
                <a:latin typeface="Aharoni" pitchFamily="2" charset="-79"/>
                <a:cs typeface="Aharoni" pitchFamily="2" charset="-79"/>
              </a:rPr>
              <a:t>/2009</a:t>
            </a:r>
            <a:endParaRPr lang="es-MX" sz="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1" name="11 Rectángulo"/>
          <p:cNvSpPr>
            <a:spLocks noChangeArrowheads="1"/>
          </p:cNvSpPr>
          <p:nvPr/>
        </p:nvSpPr>
        <p:spPr bwMode="auto">
          <a:xfrm>
            <a:off x="2420856" y="6260802"/>
            <a:ext cx="23574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600" b="1" dirty="0" smtClean="0">
                <a:latin typeface="Aharoni" pitchFamily="2" charset="-79"/>
                <a:cs typeface="Aharoni" pitchFamily="2" charset="-79"/>
              </a:rPr>
              <a:t>CONAGUA/CASIyCA/HGO/VMJH</a:t>
            </a:r>
            <a:r>
              <a:rPr lang="es-MX" sz="800" b="1" dirty="0" smtClean="0">
                <a:latin typeface="Aharoni" pitchFamily="2" charset="-79"/>
                <a:cs typeface="Aharoni" pitchFamily="2" charset="-79"/>
              </a:rPr>
              <a:t>/2009</a:t>
            </a:r>
            <a:endParaRPr lang="es-MX" sz="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2" name="11 Rectángulo"/>
          <p:cNvSpPr>
            <a:spLocks noChangeArrowheads="1"/>
          </p:cNvSpPr>
          <p:nvPr/>
        </p:nvSpPr>
        <p:spPr bwMode="auto">
          <a:xfrm>
            <a:off x="2214546" y="3000372"/>
            <a:ext cx="23574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600" b="1" dirty="0" smtClean="0">
                <a:latin typeface="Aharoni" pitchFamily="2" charset="-79"/>
                <a:cs typeface="Aharoni" pitchFamily="2" charset="-79"/>
              </a:rPr>
              <a:t>CONAGUA/CASIyCA/HGO/VMJH</a:t>
            </a:r>
            <a:r>
              <a:rPr lang="es-MX" sz="800" b="1" dirty="0" smtClean="0">
                <a:latin typeface="Aharoni" pitchFamily="2" charset="-79"/>
                <a:cs typeface="Aharoni" pitchFamily="2" charset="-79"/>
              </a:rPr>
              <a:t>/2009</a:t>
            </a:r>
            <a:endParaRPr lang="es-MX" sz="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3" name="11 Rectángulo"/>
          <p:cNvSpPr>
            <a:spLocks noChangeArrowheads="1"/>
          </p:cNvSpPr>
          <p:nvPr/>
        </p:nvSpPr>
        <p:spPr bwMode="auto">
          <a:xfrm>
            <a:off x="6429388" y="2978082"/>
            <a:ext cx="23574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600" b="1" dirty="0" smtClean="0">
                <a:latin typeface="Aharoni" pitchFamily="2" charset="-79"/>
                <a:cs typeface="Aharoni" pitchFamily="2" charset="-79"/>
              </a:rPr>
              <a:t>CONAGUA/CASIyCA/HGO/VMJH</a:t>
            </a:r>
            <a:r>
              <a:rPr lang="es-MX" sz="800" b="1" dirty="0" smtClean="0">
                <a:latin typeface="Aharoni" pitchFamily="2" charset="-79"/>
                <a:cs typeface="Aharoni" pitchFamily="2" charset="-79"/>
              </a:rPr>
              <a:t>/2009</a:t>
            </a:r>
            <a:endParaRPr lang="es-MX" sz="8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6" name="Picture 19" descr="C:\Users\gasiain\Pictures\Día mundial del agua poster\Imagen\Image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9354" y="4359408"/>
            <a:ext cx="2000264" cy="153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10 CuadroTexto"/>
          <p:cNvSpPr txBox="1">
            <a:spLocks noChangeArrowheads="1"/>
          </p:cNvSpPr>
          <p:nvPr/>
        </p:nvSpPr>
        <p:spPr bwMode="auto">
          <a:xfrm>
            <a:off x="6043052" y="4657732"/>
            <a:ext cx="571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/>
              <a:t>OTHÓN</a:t>
            </a:r>
            <a:endParaRPr lang="es-MX" sz="700" b="1" i="1" dirty="0"/>
          </a:p>
          <a:p>
            <a:pPr algn="ctr"/>
            <a:r>
              <a:rPr lang="es-MX" sz="700" b="1" i="1" dirty="0" smtClean="0"/>
              <a:t>GOTÓN</a:t>
            </a:r>
            <a:endParaRPr lang="es-MX" sz="700" b="1" i="1" dirty="0"/>
          </a:p>
        </p:txBody>
      </p:sp>
      <p:sp>
        <p:nvSpPr>
          <p:cNvPr id="55" name="10 CuadroTexto"/>
          <p:cNvSpPr txBox="1">
            <a:spLocks noChangeArrowheads="1"/>
          </p:cNvSpPr>
          <p:nvPr/>
        </p:nvSpPr>
        <p:spPr bwMode="auto">
          <a:xfrm>
            <a:off x="7415234" y="5641290"/>
            <a:ext cx="571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/>
              <a:t>FERMÍN</a:t>
            </a:r>
            <a:endParaRPr lang="es-MX" sz="700" b="1" i="1" dirty="0"/>
          </a:p>
          <a:p>
            <a:pPr algn="ctr"/>
            <a:r>
              <a:rPr lang="es-MX" sz="700" b="1" i="1" dirty="0" smtClean="0"/>
              <a:t>GOTÍN</a:t>
            </a:r>
            <a:endParaRPr lang="es-MX" sz="700" b="1" i="1" dirty="0"/>
          </a:p>
        </p:txBody>
      </p:sp>
      <p:sp>
        <p:nvSpPr>
          <p:cNvPr id="56" name="10 CuadroTexto"/>
          <p:cNvSpPr txBox="1">
            <a:spLocks noChangeArrowheads="1"/>
          </p:cNvSpPr>
          <p:nvPr/>
        </p:nvSpPr>
        <p:spPr bwMode="auto">
          <a:xfrm>
            <a:off x="6429388" y="4350264"/>
            <a:ext cx="85725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/>
              <a:t>TITA GOTITA</a:t>
            </a:r>
            <a:endParaRPr lang="es-MX" sz="700" b="1" i="1" dirty="0"/>
          </a:p>
        </p:txBody>
      </p:sp>
      <p:sp>
        <p:nvSpPr>
          <p:cNvPr id="57" name="10 CuadroTexto"/>
          <p:cNvSpPr txBox="1">
            <a:spLocks noChangeArrowheads="1"/>
          </p:cNvSpPr>
          <p:nvPr/>
        </p:nvSpPr>
        <p:spPr bwMode="auto">
          <a:xfrm>
            <a:off x="6412814" y="5788168"/>
            <a:ext cx="85725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/>
              <a:t>TINA GOTINA</a:t>
            </a:r>
            <a:endParaRPr lang="es-MX" sz="700" b="1" i="1" dirty="0"/>
          </a:p>
        </p:txBody>
      </p:sp>
      <p:pic>
        <p:nvPicPr>
          <p:cNvPr id="58" name="39 Imagen" descr="Imagen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186990"/>
            <a:ext cx="2092537" cy="135732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" name="10 CuadroTexto"/>
          <p:cNvSpPr txBox="1">
            <a:spLocks noChangeArrowheads="1"/>
          </p:cNvSpPr>
          <p:nvPr/>
        </p:nvSpPr>
        <p:spPr bwMode="auto">
          <a:xfrm>
            <a:off x="6215074" y="2192529"/>
            <a:ext cx="571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/>
              <a:t>FERMÍN</a:t>
            </a:r>
            <a:endParaRPr lang="es-MX" sz="700" b="1" i="1" dirty="0"/>
          </a:p>
          <a:p>
            <a:pPr algn="ctr"/>
            <a:r>
              <a:rPr lang="es-MX" sz="700" b="1" i="1" dirty="0" smtClean="0"/>
              <a:t>GOTÍN</a:t>
            </a:r>
            <a:endParaRPr lang="es-MX" sz="700" b="1" i="1" dirty="0"/>
          </a:p>
        </p:txBody>
      </p:sp>
      <p:sp>
        <p:nvSpPr>
          <p:cNvPr id="60" name="7 CuadroTexto"/>
          <p:cNvSpPr txBox="1">
            <a:spLocks noChangeArrowheads="1"/>
          </p:cNvSpPr>
          <p:nvPr/>
        </p:nvSpPr>
        <p:spPr bwMode="auto">
          <a:xfrm>
            <a:off x="5715008" y="937240"/>
            <a:ext cx="28575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“EN </a:t>
            </a:r>
            <a:r>
              <a:rPr lang="es-MX" sz="700" b="1" i="1" dirty="0">
                <a:latin typeface="Aharoni" pitchFamily="2" charset="-79"/>
                <a:cs typeface="Aharoni" pitchFamily="2" charset="-79"/>
              </a:rPr>
              <a:t>TEMPORADAS DE SEQUÍA COMPARTE  EL </a:t>
            </a:r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AGUA”</a:t>
            </a:r>
            <a:endParaRPr lang="es-MX" sz="700" b="1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1" name="7 CuadroTexto"/>
          <p:cNvSpPr txBox="1">
            <a:spLocks noChangeArrowheads="1"/>
          </p:cNvSpPr>
          <p:nvPr/>
        </p:nvSpPr>
        <p:spPr bwMode="auto">
          <a:xfrm>
            <a:off x="5803020" y="4199958"/>
            <a:ext cx="28575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“PAGA A </a:t>
            </a:r>
            <a:r>
              <a:rPr lang="es-MX" sz="700" b="1" i="1" dirty="0">
                <a:latin typeface="Aharoni" pitchFamily="2" charset="-79"/>
                <a:cs typeface="Aharoni" pitchFamily="2" charset="-79"/>
              </a:rPr>
              <a:t>TIEMPO </a:t>
            </a:r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POR EL </a:t>
            </a:r>
            <a:r>
              <a:rPr lang="es-MX" sz="700" b="1" i="1" dirty="0">
                <a:latin typeface="Aharoni" pitchFamily="2" charset="-79"/>
                <a:cs typeface="Aharoni" pitchFamily="2" charset="-79"/>
              </a:rPr>
              <a:t>SERVICIO DEL </a:t>
            </a:r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AGUA”</a:t>
            </a:r>
            <a:endParaRPr lang="es-MX" sz="700" b="1" i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2" name="38 Imagen" descr="ciclo del agua6cop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5948" y="4491426"/>
            <a:ext cx="2032126" cy="135732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" name="7 CuadroTexto"/>
          <p:cNvSpPr txBox="1">
            <a:spLocks noChangeArrowheads="1"/>
          </p:cNvSpPr>
          <p:nvPr/>
        </p:nvSpPr>
        <p:spPr bwMode="auto">
          <a:xfrm>
            <a:off x="1714480" y="4269682"/>
            <a:ext cx="28575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“PROTÉJANSE </a:t>
            </a:r>
            <a:r>
              <a:rPr lang="es-MX" sz="700" b="1" i="1" dirty="0">
                <a:latin typeface="Aharoni" pitchFamily="2" charset="-79"/>
                <a:cs typeface="Aharoni" pitchFamily="2" charset="-79"/>
              </a:rPr>
              <a:t>EN ÉPOCA DE </a:t>
            </a:r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FRÍO” </a:t>
            </a:r>
            <a:endParaRPr lang="es-MX" sz="700" b="1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4" name="10 CuadroTexto"/>
          <p:cNvSpPr txBox="1">
            <a:spLocks noChangeArrowheads="1"/>
          </p:cNvSpPr>
          <p:nvPr/>
        </p:nvSpPr>
        <p:spPr bwMode="auto">
          <a:xfrm>
            <a:off x="1918510" y="4454850"/>
            <a:ext cx="571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600" b="1" i="1" dirty="0"/>
              <a:t>TINA</a:t>
            </a:r>
          </a:p>
          <a:p>
            <a:pPr algn="ctr"/>
            <a:r>
              <a:rPr lang="es-MX" sz="600" b="1" i="1" dirty="0"/>
              <a:t>GOTINA</a:t>
            </a:r>
          </a:p>
        </p:txBody>
      </p:sp>
      <p:sp>
        <p:nvSpPr>
          <p:cNvPr id="65" name="10 CuadroTexto"/>
          <p:cNvSpPr txBox="1">
            <a:spLocks noChangeArrowheads="1"/>
          </p:cNvSpPr>
          <p:nvPr/>
        </p:nvSpPr>
        <p:spPr bwMode="auto">
          <a:xfrm>
            <a:off x="2674608" y="5661866"/>
            <a:ext cx="85725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600" b="1" i="1" dirty="0" smtClean="0"/>
              <a:t>TITA GOTITA</a:t>
            </a:r>
            <a:endParaRPr lang="es-MX" sz="600" b="1" i="1" dirty="0"/>
          </a:p>
        </p:txBody>
      </p:sp>
      <p:sp>
        <p:nvSpPr>
          <p:cNvPr id="66" name="10 CuadroTexto"/>
          <p:cNvSpPr txBox="1">
            <a:spLocks noChangeArrowheads="1"/>
          </p:cNvSpPr>
          <p:nvPr/>
        </p:nvSpPr>
        <p:spPr bwMode="auto">
          <a:xfrm>
            <a:off x="1843070" y="5117794"/>
            <a:ext cx="571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600" b="1" i="1" dirty="0" smtClean="0"/>
              <a:t>OTHÓN</a:t>
            </a:r>
            <a:endParaRPr lang="es-MX" sz="600" b="1" i="1" dirty="0"/>
          </a:p>
          <a:p>
            <a:pPr algn="ctr"/>
            <a:r>
              <a:rPr lang="es-MX" sz="600" b="1" i="1" dirty="0" smtClean="0"/>
              <a:t>GOTÓN</a:t>
            </a:r>
            <a:endParaRPr lang="es-MX" sz="600" b="1" i="1" dirty="0"/>
          </a:p>
        </p:txBody>
      </p:sp>
      <p:sp>
        <p:nvSpPr>
          <p:cNvPr id="67" name="10 CuadroTexto"/>
          <p:cNvSpPr txBox="1">
            <a:spLocks noChangeArrowheads="1"/>
          </p:cNvSpPr>
          <p:nvPr/>
        </p:nvSpPr>
        <p:spPr bwMode="auto">
          <a:xfrm>
            <a:off x="2073384" y="5715016"/>
            <a:ext cx="10715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600" b="1" i="1" dirty="0" smtClean="0"/>
              <a:t>FERMÍN GOTÍN</a:t>
            </a:r>
            <a:endParaRPr lang="es-MX" sz="600" b="1" i="1" dirty="0"/>
          </a:p>
        </p:txBody>
      </p:sp>
      <p:sp>
        <p:nvSpPr>
          <p:cNvPr id="68" name="7 CuadroTexto"/>
          <p:cNvSpPr txBox="1">
            <a:spLocks noChangeArrowheads="1"/>
          </p:cNvSpPr>
          <p:nvPr/>
        </p:nvSpPr>
        <p:spPr bwMode="auto">
          <a:xfrm>
            <a:off x="1825922" y="1010966"/>
            <a:ext cx="24765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“SIGUE NUESTRAS RECOMENDACIONES”</a:t>
            </a:r>
            <a:endParaRPr lang="es-MX" sz="700" b="1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9" name="7 CuadroTexto"/>
          <p:cNvSpPr txBox="1">
            <a:spLocks noChangeArrowheads="1"/>
          </p:cNvSpPr>
          <p:nvPr/>
        </p:nvSpPr>
        <p:spPr bwMode="auto">
          <a:xfrm rot="5400000">
            <a:off x="7034721" y="1802580"/>
            <a:ext cx="264320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CAMPAÑA:“POR EL AGUA, USO MI ETIQUETA ESCOLAR”</a:t>
            </a:r>
            <a:endParaRPr lang="es-MX" sz="700" b="1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0" name="7 CuadroTexto"/>
          <p:cNvSpPr txBox="1">
            <a:spLocks noChangeArrowheads="1"/>
          </p:cNvSpPr>
          <p:nvPr/>
        </p:nvSpPr>
        <p:spPr bwMode="auto">
          <a:xfrm rot="5400000">
            <a:off x="7021194" y="4864890"/>
            <a:ext cx="264320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CAMPAÑA:“POR EL AGUA, USO MI ETIQUETA ESCOLAR”</a:t>
            </a:r>
            <a:endParaRPr lang="es-MX" sz="700" b="1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1" name="7 CuadroTexto"/>
          <p:cNvSpPr txBox="1">
            <a:spLocks noChangeArrowheads="1"/>
          </p:cNvSpPr>
          <p:nvPr/>
        </p:nvSpPr>
        <p:spPr bwMode="auto">
          <a:xfrm rot="5400000">
            <a:off x="2806352" y="1974222"/>
            <a:ext cx="264320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CAMPAÑA:“POR EL AGUA, USO MI ETIQUETA ESCOLAR”</a:t>
            </a:r>
            <a:endParaRPr lang="es-MX" sz="700" b="1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2" name="7 CuadroTexto"/>
          <p:cNvSpPr txBox="1">
            <a:spLocks noChangeArrowheads="1"/>
          </p:cNvSpPr>
          <p:nvPr/>
        </p:nvSpPr>
        <p:spPr bwMode="auto">
          <a:xfrm rot="5400000">
            <a:off x="2850358" y="5007766"/>
            <a:ext cx="264320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CAMPAÑA:“POR EL AGUA, USO MI ETIQUETA ESCOLAR”</a:t>
            </a:r>
            <a:endParaRPr lang="es-MX" sz="700" b="1" i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285720" y="3500438"/>
            <a:ext cx="4000528" cy="30003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285720" y="214290"/>
            <a:ext cx="4000528" cy="30003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1981901" y="3714752"/>
            <a:ext cx="2161471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1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¡JUNTOS </a:t>
            </a:r>
            <a:r>
              <a:rPr lang="es-MX" sz="1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CUIDAMOS Y </a:t>
            </a:r>
          </a:p>
          <a:p>
            <a:pPr algn="ctr"/>
            <a:r>
              <a:rPr lang="es-MX" sz="1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RESPETAMOS </a:t>
            </a:r>
            <a:r>
              <a:rPr lang="es-MX" sz="1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EL AGUA!</a:t>
            </a:r>
            <a:endParaRPr lang="es-MX" sz="1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928794" y="357166"/>
            <a:ext cx="2161471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1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¡JUNTOS </a:t>
            </a:r>
            <a:r>
              <a:rPr lang="es-MX" sz="1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CUIDAMOS Y </a:t>
            </a:r>
          </a:p>
          <a:p>
            <a:pPr algn="ctr"/>
            <a:r>
              <a:rPr lang="es-MX" sz="1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RESPETAMOS </a:t>
            </a:r>
            <a:r>
              <a:rPr lang="es-MX" sz="1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EL AGUA!</a:t>
            </a:r>
            <a:endParaRPr lang="es-MX" sz="1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429124" y="3500438"/>
            <a:ext cx="4000528" cy="30003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6125348" y="3643314"/>
            <a:ext cx="216147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1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¡JUNTOS </a:t>
            </a:r>
            <a:r>
              <a:rPr lang="es-MX" sz="1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CUIDAMOS Y </a:t>
            </a:r>
          </a:p>
          <a:p>
            <a:pPr algn="ctr"/>
            <a:r>
              <a:rPr lang="es-MX" sz="1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RESPETAMOS </a:t>
            </a:r>
            <a:r>
              <a:rPr lang="es-MX" sz="1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EL AGUA!</a:t>
            </a:r>
            <a:endParaRPr lang="es-MX" sz="1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429124" y="214290"/>
            <a:ext cx="4000528" cy="30003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6143636" y="357166"/>
            <a:ext cx="216147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1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¡JUNTOS </a:t>
            </a:r>
            <a:r>
              <a:rPr lang="es-MX" sz="1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CUIDAMOS Y </a:t>
            </a:r>
          </a:p>
          <a:p>
            <a:pPr algn="ctr"/>
            <a:r>
              <a:rPr lang="es-MX" sz="1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RESPETAMOS </a:t>
            </a:r>
            <a:r>
              <a:rPr lang="es-MX" sz="1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EL AGUA!</a:t>
            </a:r>
            <a:endParaRPr lang="es-MX" sz="1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214546" y="5896293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i="1" dirty="0" smtClean="0"/>
              <a:t>               La Familia del Agua  </a:t>
            </a:r>
            <a:r>
              <a:rPr lang="es-MX" sz="600" b="1" i="1" dirty="0" smtClean="0"/>
              <a:t> (R)        </a:t>
            </a:r>
          </a:p>
          <a:p>
            <a:r>
              <a:rPr lang="es-MX" sz="800" b="1" i="1" dirty="0" smtClean="0"/>
              <a:t>        “SÍMBOLO UNIVERSAL DEL </a:t>
            </a:r>
          </a:p>
          <a:p>
            <a:r>
              <a:rPr lang="es-MX" sz="800" b="1" i="1" dirty="0" smtClean="0"/>
              <a:t>CUIDADO Y RESPETO POR EL AGUA”</a:t>
            </a:r>
            <a:endParaRPr lang="es-MX" sz="800" b="1" i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2214546" y="2610145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i="1" dirty="0" smtClean="0"/>
              <a:t>               La Familia del Agua  </a:t>
            </a:r>
            <a:r>
              <a:rPr lang="es-MX" sz="600" b="1" i="1" dirty="0" smtClean="0"/>
              <a:t> (R)        </a:t>
            </a:r>
          </a:p>
          <a:p>
            <a:r>
              <a:rPr lang="es-MX" sz="800" b="1" i="1" dirty="0" smtClean="0"/>
              <a:t>        “SÍMBOLO UNIVERSAL DEL </a:t>
            </a:r>
          </a:p>
          <a:p>
            <a:r>
              <a:rPr lang="es-MX" sz="800" b="1" i="1" dirty="0" smtClean="0"/>
              <a:t>CUIDADO Y RESPETO POR EL AGUA”</a:t>
            </a:r>
            <a:endParaRPr lang="es-MX" sz="800" b="1" i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357950" y="2604429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i="1" dirty="0" smtClean="0"/>
              <a:t>               La Familia del Agua  </a:t>
            </a:r>
            <a:r>
              <a:rPr lang="es-MX" sz="600" b="1" i="1" dirty="0" smtClean="0"/>
              <a:t> (R)        </a:t>
            </a:r>
          </a:p>
          <a:p>
            <a:r>
              <a:rPr lang="es-MX" sz="800" b="1" i="1" dirty="0" smtClean="0"/>
              <a:t>        “SÍMBOLO UNIVERSAL DEL </a:t>
            </a:r>
          </a:p>
          <a:p>
            <a:r>
              <a:rPr lang="es-MX" sz="800" b="1" i="1" dirty="0" smtClean="0"/>
              <a:t>CUIDADO Y RESPETO POR EL AGUA”</a:t>
            </a:r>
            <a:endParaRPr lang="es-MX" sz="800" b="1" i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6286512" y="585046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i="1" dirty="0" smtClean="0"/>
              <a:t>               La Familia del Agua  </a:t>
            </a:r>
            <a:r>
              <a:rPr lang="es-MX" sz="600" b="1" i="1" dirty="0" smtClean="0"/>
              <a:t> (R)        </a:t>
            </a:r>
          </a:p>
          <a:p>
            <a:r>
              <a:rPr lang="es-MX" sz="800" b="1" i="1" dirty="0" smtClean="0"/>
              <a:t>        “SÍMBOLO UNIVERSAL DEL </a:t>
            </a:r>
          </a:p>
          <a:p>
            <a:r>
              <a:rPr lang="es-MX" sz="800" b="1" i="1" dirty="0" smtClean="0"/>
              <a:t>CUIDADO Y RESPETO POR EL AGUA”</a:t>
            </a:r>
            <a:endParaRPr lang="es-MX" sz="800" b="1" i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85720" y="989942"/>
            <a:ext cx="1928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i="1" dirty="0" smtClean="0"/>
              <a:t>ESCUELA: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NOMBRE: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MATERIA: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GRADO</a:t>
            </a:r>
            <a:endParaRPr lang="es-MX" sz="800" b="1" i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85720" y="4429132"/>
            <a:ext cx="1928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i="1" dirty="0" smtClean="0"/>
              <a:t>ESCUELA: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NOMBRE: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MATERIA: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GRADO</a:t>
            </a:r>
            <a:endParaRPr lang="es-MX" sz="800" b="1" i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429124" y="4357694"/>
            <a:ext cx="1928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i="1" dirty="0" smtClean="0"/>
              <a:t>ESCUELA: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NOMBRE: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MATERIA: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GRADO</a:t>
            </a:r>
            <a:endParaRPr lang="es-MX" sz="800" b="1" i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429124" y="989942"/>
            <a:ext cx="1928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i="1" dirty="0" smtClean="0"/>
              <a:t>ESCUELA: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NOMBRE: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MATERIA:</a:t>
            </a:r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endParaRPr lang="es-MX" sz="800" b="1" i="1" dirty="0" smtClean="0"/>
          </a:p>
          <a:p>
            <a:r>
              <a:rPr lang="es-MX" sz="800" b="1" i="1" dirty="0" smtClean="0"/>
              <a:t>GRADO</a:t>
            </a:r>
            <a:endParaRPr lang="es-MX" sz="800" b="1" i="1" dirty="0"/>
          </a:p>
        </p:txBody>
      </p:sp>
      <p:pic>
        <p:nvPicPr>
          <p:cNvPr id="1026" name="Picture 2" descr="C:\Users\vjacome\Desktop\COLAGE 2009\LINEAMIENTOS OFICINAS CENTRALES\MANUAL DE IDENTIDAD CD2\1 EL LOGOTIPO\Aplicaciones especiales LOGOTIPO\Logos CONAGUA sin fondo (PNG)\CONAGUA color h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70" y="357166"/>
            <a:ext cx="1255708" cy="409995"/>
          </a:xfrm>
          <a:prstGeom prst="rect">
            <a:avLst/>
          </a:prstGeom>
          <a:noFill/>
        </p:spPr>
      </p:pic>
      <p:pic>
        <p:nvPicPr>
          <p:cNvPr id="47" name="Picture 2" descr="C:\Users\vjacome\Desktop\COLAGE 2009\LINEAMIENTOS OFICINAS CENTRALES\MANUAL DE IDENTIDAD CD2\1 EL LOGOTIPO\Aplicaciones especiales LOGOTIPO\Logos CONAGUA sin fondo (PNG)\CONAGUA color h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176" y="3643314"/>
            <a:ext cx="1255708" cy="409995"/>
          </a:xfrm>
          <a:prstGeom prst="rect">
            <a:avLst/>
          </a:prstGeom>
          <a:noFill/>
        </p:spPr>
      </p:pic>
      <p:pic>
        <p:nvPicPr>
          <p:cNvPr id="48" name="Picture 2" descr="C:\Users\vjacome\Desktop\COLAGE 2009\LINEAMIENTOS OFICINAS CENTRALES\MANUAL DE IDENTIDAD CD2\1 EL LOGOTIPO\Aplicaciones especiales LOGOTIPO\Logos CONAGUA sin fondo (PNG)\CONAGUA color h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643314"/>
            <a:ext cx="1255708" cy="409995"/>
          </a:xfrm>
          <a:prstGeom prst="rect">
            <a:avLst/>
          </a:prstGeom>
          <a:noFill/>
        </p:spPr>
      </p:pic>
      <p:pic>
        <p:nvPicPr>
          <p:cNvPr id="49" name="Picture 2" descr="C:\Users\vjacome\Desktop\COLAGE 2009\LINEAMIENTOS OFICINAS CENTRALES\MANUAL DE IDENTIDAD CD2\1 EL LOGOTIPO\Aplicaciones especiales LOGOTIPO\Logos CONAGUA sin fondo (PNG)\CONAGUA color h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8604"/>
            <a:ext cx="1255708" cy="409995"/>
          </a:xfrm>
          <a:prstGeom prst="rect">
            <a:avLst/>
          </a:prstGeom>
          <a:noFill/>
        </p:spPr>
      </p:pic>
      <p:sp>
        <p:nvSpPr>
          <p:cNvPr id="50" name="11 Rectángulo"/>
          <p:cNvSpPr>
            <a:spLocks noChangeArrowheads="1"/>
          </p:cNvSpPr>
          <p:nvPr/>
        </p:nvSpPr>
        <p:spPr bwMode="auto">
          <a:xfrm>
            <a:off x="6429388" y="6251658"/>
            <a:ext cx="23574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600" b="1" dirty="0" smtClean="0">
                <a:latin typeface="Aharoni" pitchFamily="2" charset="-79"/>
                <a:cs typeface="Aharoni" pitchFamily="2" charset="-79"/>
              </a:rPr>
              <a:t>CONAGUA/CASIyCA/HGO/VMJH</a:t>
            </a:r>
            <a:r>
              <a:rPr lang="es-MX" sz="800" b="1" dirty="0" smtClean="0">
                <a:latin typeface="Aharoni" pitchFamily="2" charset="-79"/>
                <a:cs typeface="Aharoni" pitchFamily="2" charset="-79"/>
              </a:rPr>
              <a:t>/2009</a:t>
            </a:r>
            <a:endParaRPr lang="es-MX" sz="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1" name="11 Rectángulo"/>
          <p:cNvSpPr>
            <a:spLocks noChangeArrowheads="1"/>
          </p:cNvSpPr>
          <p:nvPr/>
        </p:nvSpPr>
        <p:spPr bwMode="auto">
          <a:xfrm>
            <a:off x="2285984" y="6260802"/>
            <a:ext cx="23574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600" b="1" dirty="0" smtClean="0">
                <a:latin typeface="Aharoni" pitchFamily="2" charset="-79"/>
                <a:cs typeface="Aharoni" pitchFamily="2" charset="-79"/>
              </a:rPr>
              <a:t>CONAGUA/CASIyCA/HGO/VMJH</a:t>
            </a:r>
            <a:r>
              <a:rPr lang="es-MX" sz="800" b="1" dirty="0" smtClean="0">
                <a:latin typeface="Aharoni" pitchFamily="2" charset="-79"/>
                <a:cs typeface="Aharoni" pitchFamily="2" charset="-79"/>
              </a:rPr>
              <a:t>/2009</a:t>
            </a:r>
            <a:endParaRPr lang="es-MX" sz="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2" name="11 Rectángulo"/>
          <p:cNvSpPr>
            <a:spLocks noChangeArrowheads="1"/>
          </p:cNvSpPr>
          <p:nvPr/>
        </p:nvSpPr>
        <p:spPr bwMode="auto">
          <a:xfrm>
            <a:off x="2385994" y="3000372"/>
            <a:ext cx="23574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600" b="1" dirty="0" smtClean="0">
                <a:latin typeface="Aharoni" pitchFamily="2" charset="-79"/>
                <a:cs typeface="Aharoni" pitchFamily="2" charset="-79"/>
              </a:rPr>
              <a:t>CONAGUA/CASIyCA/HGO/VMJH</a:t>
            </a:r>
            <a:r>
              <a:rPr lang="es-MX" sz="800" b="1" dirty="0" smtClean="0">
                <a:latin typeface="Aharoni" pitchFamily="2" charset="-79"/>
                <a:cs typeface="Aharoni" pitchFamily="2" charset="-79"/>
              </a:rPr>
              <a:t>/2009</a:t>
            </a:r>
            <a:endParaRPr lang="es-MX" sz="8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/>
          <a:srcRect l="41"/>
          <a:stretch>
            <a:fillRect/>
          </a:stretch>
        </p:blipFill>
        <p:spPr bwMode="auto">
          <a:xfrm flipH="1">
            <a:off x="1928794" y="1071546"/>
            <a:ext cx="21431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3" name="11 Rectángulo"/>
          <p:cNvSpPr>
            <a:spLocks noChangeArrowheads="1"/>
          </p:cNvSpPr>
          <p:nvPr/>
        </p:nvSpPr>
        <p:spPr bwMode="auto">
          <a:xfrm>
            <a:off x="6471106" y="2978082"/>
            <a:ext cx="23574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600" b="1" dirty="0" smtClean="0">
                <a:latin typeface="Aharoni" pitchFamily="2" charset="-79"/>
                <a:cs typeface="Aharoni" pitchFamily="2" charset="-79"/>
              </a:rPr>
              <a:t>CONAGUA/CASIyCA/HGO/VMJH</a:t>
            </a:r>
            <a:r>
              <a:rPr lang="es-MX" sz="800" b="1" dirty="0" smtClean="0">
                <a:latin typeface="Aharoni" pitchFamily="2" charset="-79"/>
                <a:cs typeface="Aharoni" pitchFamily="2" charset="-79"/>
              </a:rPr>
              <a:t>/2009</a:t>
            </a:r>
            <a:endParaRPr lang="es-MX" sz="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5" name="10 CuadroTexto"/>
          <p:cNvSpPr txBox="1">
            <a:spLocks noChangeArrowheads="1"/>
          </p:cNvSpPr>
          <p:nvPr/>
        </p:nvSpPr>
        <p:spPr bwMode="auto">
          <a:xfrm>
            <a:off x="1714480" y="1912228"/>
            <a:ext cx="857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/>
              <a:t>TITA </a:t>
            </a:r>
          </a:p>
          <a:p>
            <a:pPr algn="ctr"/>
            <a:r>
              <a:rPr lang="es-MX" sz="700" b="1" i="1" dirty="0" smtClean="0"/>
              <a:t>GOTITA</a:t>
            </a:r>
            <a:endParaRPr lang="es-MX" sz="700" b="1" i="1" dirty="0"/>
          </a:p>
        </p:txBody>
      </p:sp>
      <p:sp>
        <p:nvSpPr>
          <p:cNvPr id="56" name="10 CuadroTexto"/>
          <p:cNvSpPr txBox="1">
            <a:spLocks noChangeArrowheads="1"/>
          </p:cNvSpPr>
          <p:nvPr/>
        </p:nvSpPr>
        <p:spPr bwMode="auto">
          <a:xfrm>
            <a:off x="3571868" y="2225412"/>
            <a:ext cx="571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/>
              <a:t>FERMÍN</a:t>
            </a:r>
            <a:endParaRPr lang="es-MX" sz="700" b="1" i="1" dirty="0"/>
          </a:p>
          <a:p>
            <a:pPr algn="ctr"/>
            <a:r>
              <a:rPr lang="es-MX" sz="700" b="1" i="1" dirty="0" smtClean="0"/>
              <a:t>GOTÍN</a:t>
            </a:r>
            <a:endParaRPr lang="es-MX" sz="700" b="1" i="1" dirty="0"/>
          </a:p>
        </p:txBody>
      </p:sp>
      <p:sp>
        <p:nvSpPr>
          <p:cNvPr id="57" name="10 CuadroTexto"/>
          <p:cNvSpPr txBox="1">
            <a:spLocks noChangeArrowheads="1"/>
          </p:cNvSpPr>
          <p:nvPr/>
        </p:nvSpPr>
        <p:spPr bwMode="auto">
          <a:xfrm>
            <a:off x="2628888" y="1368156"/>
            <a:ext cx="85725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/>
              <a:t>OTHÓN GOTÓN</a:t>
            </a:r>
            <a:endParaRPr lang="es-MX" sz="700" b="1" i="1" dirty="0"/>
          </a:p>
        </p:txBody>
      </p:sp>
      <p:sp>
        <p:nvSpPr>
          <p:cNvPr id="58" name="10 CuadroTexto"/>
          <p:cNvSpPr txBox="1">
            <a:spLocks noChangeArrowheads="1"/>
          </p:cNvSpPr>
          <p:nvPr/>
        </p:nvSpPr>
        <p:spPr bwMode="auto">
          <a:xfrm>
            <a:off x="2500298" y="2450584"/>
            <a:ext cx="77629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/>
              <a:t>TINA GOTINA</a:t>
            </a:r>
            <a:endParaRPr lang="es-MX" sz="700" b="1" i="1" dirty="0"/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8458" y="1152128"/>
            <a:ext cx="230403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" name="63 Imagen" descr="Gotas arcoiris con color copia.jpg"/>
          <p:cNvPicPr>
            <a:picLocks noChangeAspect="1"/>
          </p:cNvPicPr>
          <p:nvPr/>
        </p:nvPicPr>
        <p:blipFill>
          <a:blip r:embed="rId5" cstate="print"/>
          <a:srcRect l="3125" r="3125"/>
          <a:stretch>
            <a:fillRect/>
          </a:stretch>
        </p:blipFill>
        <p:spPr>
          <a:xfrm>
            <a:off x="6072198" y="4447752"/>
            <a:ext cx="2167445" cy="1481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5" name="10 CuadroTexto"/>
          <p:cNvSpPr txBox="1">
            <a:spLocks noChangeArrowheads="1"/>
          </p:cNvSpPr>
          <p:nvPr/>
        </p:nvSpPr>
        <p:spPr bwMode="auto">
          <a:xfrm>
            <a:off x="7072330" y="4485710"/>
            <a:ext cx="571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/>
              <a:t>FERMÍN</a:t>
            </a:r>
            <a:endParaRPr lang="es-MX" sz="700" b="1" i="1" dirty="0"/>
          </a:p>
          <a:p>
            <a:pPr algn="ctr"/>
            <a:r>
              <a:rPr lang="es-MX" sz="700" b="1" i="1" dirty="0" smtClean="0"/>
              <a:t>GOTÍN</a:t>
            </a:r>
            <a:endParaRPr lang="es-MX" sz="700" b="1" i="1" dirty="0"/>
          </a:p>
        </p:txBody>
      </p:sp>
      <p:sp>
        <p:nvSpPr>
          <p:cNvPr id="66" name="10 CuadroTexto"/>
          <p:cNvSpPr txBox="1">
            <a:spLocks noChangeArrowheads="1"/>
          </p:cNvSpPr>
          <p:nvPr/>
        </p:nvSpPr>
        <p:spPr bwMode="auto">
          <a:xfrm>
            <a:off x="6500826" y="4489138"/>
            <a:ext cx="571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/>
              <a:t>OTHÓN</a:t>
            </a:r>
            <a:endParaRPr lang="es-MX" sz="700" b="1" i="1" dirty="0"/>
          </a:p>
          <a:p>
            <a:pPr algn="ctr"/>
            <a:r>
              <a:rPr lang="es-MX" sz="700" b="1" i="1" dirty="0" smtClean="0"/>
              <a:t>GOTÓN</a:t>
            </a:r>
            <a:endParaRPr lang="es-MX" sz="700" b="1" i="1" dirty="0"/>
          </a:p>
        </p:txBody>
      </p:sp>
      <p:sp>
        <p:nvSpPr>
          <p:cNvPr id="67" name="10 CuadroTexto"/>
          <p:cNvSpPr txBox="1">
            <a:spLocks noChangeArrowheads="1"/>
          </p:cNvSpPr>
          <p:nvPr/>
        </p:nvSpPr>
        <p:spPr bwMode="auto">
          <a:xfrm>
            <a:off x="6143636" y="5372112"/>
            <a:ext cx="571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/>
              <a:t>TINA</a:t>
            </a:r>
          </a:p>
          <a:p>
            <a:pPr algn="ctr"/>
            <a:r>
              <a:rPr lang="es-MX" sz="700" b="1" i="1" dirty="0"/>
              <a:t>GOTINA</a:t>
            </a:r>
          </a:p>
        </p:txBody>
      </p:sp>
      <p:sp>
        <p:nvSpPr>
          <p:cNvPr id="68" name="10 CuadroTexto"/>
          <p:cNvSpPr txBox="1">
            <a:spLocks noChangeArrowheads="1"/>
          </p:cNvSpPr>
          <p:nvPr/>
        </p:nvSpPr>
        <p:spPr bwMode="auto">
          <a:xfrm>
            <a:off x="7358082" y="5504130"/>
            <a:ext cx="857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/>
              <a:t>TITA </a:t>
            </a:r>
          </a:p>
          <a:p>
            <a:pPr algn="ctr"/>
            <a:r>
              <a:rPr lang="es-MX" sz="700" b="1" i="1" dirty="0" smtClean="0"/>
              <a:t>GOTITA</a:t>
            </a:r>
            <a:endParaRPr lang="es-MX" sz="700" b="1" i="1" dirty="0"/>
          </a:p>
        </p:txBody>
      </p:sp>
      <p:sp>
        <p:nvSpPr>
          <p:cNvPr id="69" name="7 CuadroTexto"/>
          <p:cNvSpPr txBox="1">
            <a:spLocks noChangeArrowheads="1"/>
          </p:cNvSpPr>
          <p:nvPr/>
        </p:nvSpPr>
        <p:spPr bwMode="auto">
          <a:xfrm>
            <a:off x="1785918" y="948672"/>
            <a:ext cx="24765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“YA </a:t>
            </a:r>
            <a:r>
              <a:rPr lang="es-MX" sz="700" b="1" i="1" dirty="0">
                <a:latin typeface="Aharoni" pitchFamily="2" charset="-79"/>
                <a:cs typeface="Aharoni" pitchFamily="2" charset="-79"/>
              </a:rPr>
              <a:t>ESTAMOS AQUÍ </a:t>
            </a:r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PARA CUIDARNOS JUNTOS”</a:t>
            </a:r>
            <a:endParaRPr lang="es-MX" sz="700" b="1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0" name="7 CuadroTexto"/>
          <p:cNvSpPr txBox="1">
            <a:spLocks noChangeArrowheads="1"/>
          </p:cNvSpPr>
          <p:nvPr/>
        </p:nvSpPr>
        <p:spPr bwMode="auto">
          <a:xfrm>
            <a:off x="5786446" y="4214244"/>
            <a:ext cx="26432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“LIMPIAS </a:t>
            </a:r>
            <a:r>
              <a:rPr lang="es-MX" sz="700" b="1" i="1" dirty="0">
                <a:latin typeface="Aharoni" pitchFamily="2" charset="-79"/>
                <a:cs typeface="Aharoni" pitchFamily="2" charset="-79"/>
              </a:rPr>
              <a:t>BAJAMOS, LIMPIAS QUEREMOS </a:t>
            </a:r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REGRESAR”. </a:t>
            </a:r>
            <a:endParaRPr lang="es-MX" sz="700" b="1" i="1" dirty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s-MX" sz="700" b="1" i="1" dirty="0">
                <a:latin typeface="Aharoni" pitchFamily="2" charset="-79"/>
                <a:cs typeface="Aharoni" pitchFamily="2" charset="-79"/>
              </a:rPr>
              <a:t>¡NO NOS CONTAMINES!</a:t>
            </a:r>
          </a:p>
        </p:txBody>
      </p:sp>
      <p:sp>
        <p:nvSpPr>
          <p:cNvPr id="71" name="7 CuadroTexto"/>
          <p:cNvSpPr txBox="1">
            <a:spLocks noChangeArrowheads="1"/>
          </p:cNvSpPr>
          <p:nvPr/>
        </p:nvSpPr>
        <p:spPr bwMode="auto">
          <a:xfrm>
            <a:off x="5832166" y="922954"/>
            <a:ext cx="2857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“CONOCE </a:t>
            </a:r>
            <a:r>
              <a:rPr lang="es-MX" sz="700" b="1" i="1" dirty="0">
                <a:latin typeface="Aharoni" pitchFamily="2" charset="-79"/>
                <a:cs typeface="Aharoni" pitchFamily="2" charset="-79"/>
              </a:rPr>
              <a:t>TU DISPONIBILIDAD DE AGUA </a:t>
            </a:r>
          </a:p>
          <a:p>
            <a:pPr algn="ctr"/>
            <a:r>
              <a:rPr lang="es-MX" sz="700" b="1" i="1" dirty="0">
                <a:latin typeface="Aharoni" pitchFamily="2" charset="-79"/>
                <a:cs typeface="Aharoni" pitchFamily="2" charset="-79"/>
              </a:rPr>
              <a:t>PARA QUE DECIDAS </a:t>
            </a:r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MEJOR </a:t>
            </a:r>
            <a:r>
              <a:rPr lang="es-MX" sz="700" b="1" i="1" dirty="0">
                <a:latin typeface="Aharoni" pitchFamily="2" charset="-79"/>
                <a:cs typeface="Aharoni" pitchFamily="2" charset="-79"/>
              </a:rPr>
              <a:t>SOBRE SUS </a:t>
            </a:r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USOS”</a:t>
            </a:r>
            <a:endParaRPr lang="es-MX" sz="700" b="1" i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3" name="36 Imagen" descr="ciclo del agua3 colo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617728"/>
            <a:ext cx="2000265" cy="125467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4" name="7 CuadroTexto"/>
          <p:cNvSpPr txBox="1">
            <a:spLocks noChangeArrowheads="1"/>
          </p:cNvSpPr>
          <p:nvPr/>
        </p:nvSpPr>
        <p:spPr bwMode="auto">
          <a:xfrm>
            <a:off x="1714480" y="4269682"/>
            <a:ext cx="2786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“CUÍDATE Y RESPETA EL AGUA EN </a:t>
            </a:r>
          </a:p>
          <a:p>
            <a:pPr algn="ctr"/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TEMPORADA </a:t>
            </a:r>
            <a:r>
              <a:rPr lang="es-MX" sz="700" b="1" i="1" dirty="0">
                <a:latin typeface="Aharoni" pitchFamily="2" charset="-79"/>
                <a:cs typeface="Aharoni" pitchFamily="2" charset="-79"/>
              </a:rPr>
              <a:t>DE LLUVIAS </a:t>
            </a:r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“ </a:t>
            </a:r>
            <a:endParaRPr lang="es-MX" sz="700" b="1" i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5" name="Picture 2" descr="C:\Users\vjacome\Desktop\Nueva carpeta\Gotas para Recomendaciones\GOTAS 1 Recomendació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5286388"/>
            <a:ext cx="58162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10 CuadroTexto"/>
          <p:cNvSpPr txBox="1">
            <a:spLocks noChangeArrowheads="1"/>
          </p:cNvSpPr>
          <p:nvPr/>
        </p:nvSpPr>
        <p:spPr bwMode="auto">
          <a:xfrm>
            <a:off x="1868214" y="5216664"/>
            <a:ext cx="7749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600" b="1" i="1" dirty="0" smtClean="0"/>
              <a:t>TINAGOTINA</a:t>
            </a:r>
            <a:endParaRPr lang="es-MX" sz="600" b="1" i="1" dirty="0"/>
          </a:p>
        </p:txBody>
      </p:sp>
      <p:sp>
        <p:nvSpPr>
          <p:cNvPr id="77" name="10 CuadroTexto"/>
          <p:cNvSpPr txBox="1">
            <a:spLocks noChangeArrowheads="1"/>
          </p:cNvSpPr>
          <p:nvPr/>
        </p:nvSpPr>
        <p:spPr bwMode="auto">
          <a:xfrm>
            <a:off x="2143108" y="5735018"/>
            <a:ext cx="71438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600" b="1" i="1" dirty="0" smtClean="0"/>
              <a:t>OTHÓN GOTÓN</a:t>
            </a:r>
            <a:endParaRPr lang="es-MX" sz="600" b="1" i="1" dirty="0"/>
          </a:p>
        </p:txBody>
      </p:sp>
      <p:sp>
        <p:nvSpPr>
          <p:cNvPr id="45" name="7 CuadroTexto"/>
          <p:cNvSpPr txBox="1">
            <a:spLocks noChangeArrowheads="1"/>
          </p:cNvSpPr>
          <p:nvPr/>
        </p:nvSpPr>
        <p:spPr bwMode="auto">
          <a:xfrm rot="5400000">
            <a:off x="7046913" y="1650180"/>
            <a:ext cx="264320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CAMPAÑA:“POR EL AGUA, USO MI ETIQUETA ESCOLAR”</a:t>
            </a:r>
            <a:endParaRPr lang="es-MX" sz="700" b="1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4" name="7 CuadroTexto"/>
          <p:cNvSpPr txBox="1">
            <a:spLocks noChangeArrowheads="1"/>
          </p:cNvSpPr>
          <p:nvPr/>
        </p:nvSpPr>
        <p:spPr bwMode="auto">
          <a:xfrm rot="5400000">
            <a:off x="7012051" y="5007766"/>
            <a:ext cx="264320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CAMPAÑA:“POR EL AGUA, USO MI ETIQUETA ESCOLAR”</a:t>
            </a:r>
            <a:endParaRPr lang="es-MX" sz="700" b="1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9" name="7 CuadroTexto"/>
          <p:cNvSpPr txBox="1">
            <a:spLocks noChangeArrowheads="1"/>
          </p:cNvSpPr>
          <p:nvPr/>
        </p:nvSpPr>
        <p:spPr bwMode="auto">
          <a:xfrm rot="5400000">
            <a:off x="2864617" y="1864494"/>
            <a:ext cx="264320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CAMPAÑA:“POR EL AGUA, USO MI ETIQUETA ESCOLAR”</a:t>
            </a:r>
            <a:endParaRPr lang="es-MX" sz="700" b="1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0" name="7 CuadroTexto"/>
          <p:cNvSpPr txBox="1">
            <a:spLocks noChangeArrowheads="1"/>
          </p:cNvSpPr>
          <p:nvPr/>
        </p:nvSpPr>
        <p:spPr bwMode="auto">
          <a:xfrm rot="5400000">
            <a:off x="2864617" y="4936328"/>
            <a:ext cx="264320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00" b="1" i="1" dirty="0" smtClean="0">
                <a:latin typeface="Aharoni" pitchFamily="2" charset="-79"/>
                <a:cs typeface="Aharoni" pitchFamily="2" charset="-79"/>
              </a:rPr>
              <a:t>CAMPAÑA:“POR EL AGUA, USO MI ETIQUETA ESCOLAR”</a:t>
            </a:r>
            <a:endParaRPr lang="es-MX" sz="700" b="1" i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499</Words>
  <Application>Microsoft Office PowerPoint</Application>
  <PresentationFormat>Presentación en pantalla (4:3)</PresentationFormat>
  <Paragraphs>224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Víctor Manuel Jácome Hernández</dc:creator>
  <cp:lastModifiedBy>Víctor Manuel Jácome Hernández</cp:lastModifiedBy>
  <cp:revision>36</cp:revision>
  <dcterms:created xsi:type="dcterms:W3CDTF">2008-10-14T17:53:32Z</dcterms:created>
  <dcterms:modified xsi:type="dcterms:W3CDTF">2009-08-18T17:42:52Z</dcterms:modified>
</cp:coreProperties>
</file>